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9" r:id="rId2"/>
    <p:sldId id="258" r:id="rId3"/>
    <p:sldId id="288" r:id="rId4"/>
    <p:sldId id="260" r:id="rId5"/>
    <p:sldId id="256" r:id="rId6"/>
    <p:sldId id="261" r:id="rId7"/>
    <p:sldId id="264" r:id="rId8"/>
    <p:sldId id="262" r:id="rId9"/>
    <p:sldId id="267" r:id="rId10"/>
    <p:sldId id="266" r:id="rId11"/>
    <p:sldId id="263" r:id="rId12"/>
    <p:sldId id="265" r:id="rId13"/>
    <p:sldId id="289" r:id="rId14"/>
    <p:sldId id="268" r:id="rId15"/>
    <p:sldId id="270" r:id="rId16"/>
    <p:sldId id="271" r:id="rId17"/>
    <p:sldId id="257" r:id="rId18"/>
    <p:sldId id="272" r:id="rId19"/>
    <p:sldId id="273" r:id="rId20"/>
    <p:sldId id="269" r:id="rId21"/>
    <p:sldId id="275" r:id="rId22"/>
    <p:sldId id="276" r:id="rId23"/>
    <p:sldId id="274" r:id="rId24"/>
    <p:sldId id="277" r:id="rId25"/>
    <p:sldId id="278" r:id="rId26"/>
    <p:sldId id="279" r:id="rId27"/>
    <p:sldId id="281" r:id="rId28"/>
    <p:sldId id="280" r:id="rId29"/>
    <p:sldId id="283" r:id="rId30"/>
    <p:sldId id="284" r:id="rId31"/>
    <p:sldId id="286" r:id="rId32"/>
    <p:sldId id="287"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06F61-A867-5C4A-BEB0-E9C94CB973B3}" v="1936" dt="2024-06-07T02:19:48.034"/>
    <p1510:client id="{D863B93A-33FB-3E4F-BAF2-1F5C5658FDAD}" v="94" dt="2024-06-07T00:52:16.5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Model Accuracy</a:t>
            </a:r>
            <a:r>
              <a:rPr lang="en-US" baseline="0"/>
              <a:t> and Scaling</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Standard Scaling</c:v>
                </c:pt>
              </c:strCache>
            </c:strRef>
          </c:tx>
          <c:spPr>
            <a:solidFill>
              <a:schemeClr val="accent1"/>
            </a:solidFill>
            <a:ln>
              <a:noFill/>
            </a:ln>
            <a:effectLst/>
          </c:spPr>
          <c:invertIfNegative val="0"/>
          <c:cat>
            <c:strRef>
              <c:f>Sheet1!$A$2:$A$9</c:f>
              <c:strCache>
                <c:ptCount val="8"/>
                <c:pt idx="0">
                  <c:v>XGBOOST CLASSIFIER</c:v>
                </c:pt>
                <c:pt idx="1">
                  <c:v>RANDOM FOREST CLASSIFIER</c:v>
                </c:pt>
                <c:pt idx="2">
                  <c:v>SUPPORT VECTOR CLASSIFIER</c:v>
                </c:pt>
                <c:pt idx="3">
                  <c:v>DECISION TREE CLASSIFIER</c:v>
                </c:pt>
                <c:pt idx="4">
                  <c:v>GRADIENT BOOSTING CLASSIFIER</c:v>
                </c:pt>
                <c:pt idx="5">
                  <c:v>K-NEAREST NEIGHBOURS CLASSIFIER</c:v>
                </c:pt>
                <c:pt idx="6">
                  <c:v>LOGISTIC REGRESSION</c:v>
                </c:pt>
                <c:pt idx="7">
                  <c:v>NAIVE BAYES CLASSIFIER</c:v>
                </c:pt>
              </c:strCache>
            </c:strRef>
          </c:cat>
          <c:val>
            <c:numRef>
              <c:f>Sheet1!$B$2:$B$9</c:f>
              <c:numCache>
                <c:formatCode>General</c:formatCode>
                <c:ptCount val="8"/>
                <c:pt idx="0">
                  <c:v>0.96405127809097202</c:v>
                </c:pt>
                <c:pt idx="1">
                  <c:v>0.96354930882693601</c:v>
                </c:pt>
                <c:pt idx="2">
                  <c:v>0.95447524905398096</c:v>
                </c:pt>
                <c:pt idx="3">
                  <c:v>0.94682987103251204</c:v>
                </c:pt>
                <c:pt idx="4">
                  <c:v>0.94173295235153298</c:v>
                </c:pt>
                <c:pt idx="5">
                  <c:v>0.925090740597729</c:v>
                </c:pt>
                <c:pt idx="6">
                  <c:v>0.87184338558962005</c:v>
                </c:pt>
                <c:pt idx="7">
                  <c:v>0.84392617190516594</c:v>
                </c:pt>
              </c:numCache>
            </c:numRef>
          </c:val>
          <c:extLst>
            <c:ext xmlns:c16="http://schemas.microsoft.com/office/drawing/2014/chart" uri="{C3380CC4-5D6E-409C-BE32-E72D297353CC}">
              <c16:uniqueId val="{00000000-51AB-574C-87E6-E0BE5091BA42}"/>
            </c:ext>
          </c:extLst>
        </c:ser>
        <c:ser>
          <c:idx val="1"/>
          <c:order val="1"/>
          <c:tx>
            <c:strRef>
              <c:f>Sheet1!$C$1</c:f>
              <c:strCache>
                <c:ptCount val="1"/>
                <c:pt idx="0">
                  <c:v>No Scaling</c:v>
                </c:pt>
              </c:strCache>
            </c:strRef>
          </c:tx>
          <c:spPr>
            <a:solidFill>
              <a:schemeClr val="accent2"/>
            </a:solidFill>
            <a:ln>
              <a:noFill/>
            </a:ln>
            <a:effectLst/>
          </c:spPr>
          <c:invertIfNegative val="0"/>
          <c:cat>
            <c:strRef>
              <c:f>Sheet1!$A$2:$A$9</c:f>
              <c:strCache>
                <c:ptCount val="8"/>
                <c:pt idx="0">
                  <c:v>XGBOOST CLASSIFIER</c:v>
                </c:pt>
                <c:pt idx="1">
                  <c:v>RANDOM FOREST CLASSIFIER</c:v>
                </c:pt>
                <c:pt idx="2">
                  <c:v>SUPPORT VECTOR CLASSIFIER</c:v>
                </c:pt>
                <c:pt idx="3">
                  <c:v>DECISION TREE CLASSIFIER</c:v>
                </c:pt>
                <c:pt idx="4">
                  <c:v>GRADIENT BOOSTING CLASSIFIER</c:v>
                </c:pt>
                <c:pt idx="5">
                  <c:v>K-NEAREST NEIGHBOURS CLASSIFIER</c:v>
                </c:pt>
                <c:pt idx="6">
                  <c:v>LOGISTIC REGRESSION</c:v>
                </c:pt>
                <c:pt idx="7">
                  <c:v>NAIVE BAYES CLASSIFIER</c:v>
                </c:pt>
              </c:strCache>
            </c:strRef>
          </c:cat>
          <c:val>
            <c:numRef>
              <c:f>Sheet1!$C$2:$C$9</c:f>
              <c:numCache>
                <c:formatCode>General</c:formatCode>
                <c:ptCount val="8"/>
                <c:pt idx="0">
                  <c:v>0.96405127809097202</c:v>
                </c:pt>
                <c:pt idx="1">
                  <c:v>0.96366514788786695</c:v>
                </c:pt>
                <c:pt idx="2">
                  <c:v>0.66510927484747795</c:v>
                </c:pt>
                <c:pt idx="3">
                  <c:v>0.94667541895127005</c:v>
                </c:pt>
                <c:pt idx="4">
                  <c:v>0.94173295235153298</c:v>
                </c:pt>
                <c:pt idx="5">
                  <c:v>0.75619738975982698</c:v>
                </c:pt>
                <c:pt idx="6">
                  <c:v>0.87141864236620503</c:v>
                </c:pt>
                <c:pt idx="7">
                  <c:v>0.84415785002702903</c:v>
                </c:pt>
              </c:numCache>
            </c:numRef>
          </c:val>
          <c:extLst>
            <c:ext xmlns:c16="http://schemas.microsoft.com/office/drawing/2014/chart" uri="{C3380CC4-5D6E-409C-BE32-E72D297353CC}">
              <c16:uniqueId val="{00000001-51AB-574C-87E6-E0BE5091BA42}"/>
            </c:ext>
          </c:extLst>
        </c:ser>
        <c:ser>
          <c:idx val="2"/>
          <c:order val="2"/>
          <c:tx>
            <c:strRef>
              <c:f>Sheet1!$D$1</c:f>
              <c:strCache>
                <c:ptCount val="1"/>
                <c:pt idx="0">
                  <c:v>Log Transform</c:v>
                </c:pt>
              </c:strCache>
            </c:strRef>
          </c:tx>
          <c:spPr>
            <a:solidFill>
              <a:schemeClr val="accent3"/>
            </a:solidFill>
            <a:ln>
              <a:noFill/>
            </a:ln>
            <a:effectLst/>
          </c:spPr>
          <c:invertIfNegative val="0"/>
          <c:cat>
            <c:strRef>
              <c:f>Sheet1!$A$2:$A$9</c:f>
              <c:strCache>
                <c:ptCount val="8"/>
                <c:pt idx="0">
                  <c:v>XGBOOST CLASSIFIER</c:v>
                </c:pt>
                <c:pt idx="1">
                  <c:v>RANDOM FOREST CLASSIFIER</c:v>
                </c:pt>
                <c:pt idx="2">
                  <c:v>SUPPORT VECTOR CLASSIFIER</c:v>
                </c:pt>
                <c:pt idx="3">
                  <c:v>DECISION TREE CLASSIFIER</c:v>
                </c:pt>
                <c:pt idx="4">
                  <c:v>GRADIENT BOOSTING CLASSIFIER</c:v>
                </c:pt>
                <c:pt idx="5">
                  <c:v>K-NEAREST NEIGHBOURS CLASSIFIER</c:v>
                </c:pt>
                <c:pt idx="6">
                  <c:v>LOGISTIC REGRESSION</c:v>
                </c:pt>
                <c:pt idx="7">
                  <c:v>NAIVE BAYES CLASSIFIER</c:v>
                </c:pt>
              </c:strCache>
            </c:strRef>
          </c:cat>
          <c:val>
            <c:numRef>
              <c:f>Sheet1!$D$2:$D$9</c:f>
              <c:numCache>
                <c:formatCode>General</c:formatCode>
                <c:ptCount val="8"/>
                <c:pt idx="0">
                  <c:v>0.96405127809097202</c:v>
                </c:pt>
                <c:pt idx="1">
                  <c:v>0.96378098694879899</c:v>
                </c:pt>
                <c:pt idx="2">
                  <c:v>0.95466831415553299</c:v>
                </c:pt>
                <c:pt idx="3">
                  <c:v>0.94671403197157999</c:v>
                </c:pt>
                <c:pt idx="4">
                  <c:v>0.94173295235153298</c:v>
                </c:pt>
                <c:pt idx="5">
                  <c:v>0.92497490153679796</c:v>
                </c:pt>
                <c:pt idx="6">
                  <c:v>0.87261564599582897</c:v>
                </c:pt>
                <c:pt idx="7">
                  <c:v>0.849023090586145</c:v>
                </c:pt>
              </c:numCache>
            </c:numRef>
          </c:val>
          <c:extLst>
            <c:ext xmlns:c16="http://schemas.microsoft.com/office/drawing/2014/chart" uri="{C3380CC4-5D6E-409C-BE32-E72D297353CC}">
              <c16:uniqueId val="{00000002-51AB-574C-87E6-E0BE5091BA42}"/>
            </c:ext>
          </c:extLst>
        </c:ser>
        <c:dLbls>
          <c:showLegendKey val="0"/>
          <c:showVal val="0"/>
          <c:showCatName val="0"/>
          <c:showSerName val="0"/>
          <c:showPercent val="0"/>
          <c:showBubbleSize val="0"/>
        </c:dLbls>
        <c:gapWidth val="219"/>
        <c:overlap val="-27"/>
        <c:axId val="86584063"/>
        <c:axId val="86939487"/>
      </c:barChart>
      <c:catAx>
        <c:axId val="86584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939487"/>
        <c:crosses val="autoZero"/>
        <c:auto val="1"/>
        <c:lblAlgn val="ctr"/>
        <c:lblOffset val="100"/>
        <c:noMultiLvlLbl val="0"/>
      </c:catAx>
      <c:valAx>
        <c:axId val="869394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5840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A65CB-1787-6A4F-90A4-585E00EDD8E7}" type="datetimeFigureOut">
              <a:rPr lang="en-US" smtClean="0"/>
              <a:t>6/6/24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BEE0B4-F91D-2D40-AB06-0EA2C50F4155}" type="slidenum">
              <a:rPr lang="en-US" smtClean="0"/>
              <a:t>‹#›</a:t>
            </a:fld>
            <a:endParaRPr lang="en-US"/>
          </a:p>
        </p:txBody>
      </p:sp>
    </p:spTree>
    <p:extLst>
      <p:ext uri="{BB962C8B-B14F-4D97-AF65-F5344CB8AC3E}">
        <p14:creationId xmlns:p14="http://schemas.microsoft.com/office/powerpoint/2010/main" val="1638952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BEE0B4-F91D-2D40-AB06-0EA2C50F4155}" type="slidenum">
              <a:rPr lang="en-US" smtClean="0"/>
              <a:t>3</a:t>
            </a:fld>
            <a:endParaRPr lang="en-US"/>
          </a:p>
        </p:txBody>
      </p:sp>
    </p:spTree>
    <p:extLst>
      <p:ext uri="{BB962C8B-B14F-4D97-AF65-F5344CB8AC3E}">
        <p14:creationId xmlns:p14="http://schemas.microsoft.com/office/powerpoint/2010/main" val="114804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BEE0B4-F91D-2D40-AB06-0EA2C50F4155}" type="slidenum">
              <a:rPr lang="en-US" smtClean="0"/>
              <a:t>22</a:t>
            </a:fld>
            <a:endParaRPr lang="en-US"/>
          </a:p>
        </p:txBody>
      </p:sp>
    </p:spTree>
    <p:extLst>
      <p:ext uri="{BB962C8B-B14F-4D97-AF65-F5344CB8AC3E}">
        <p14:creationId xmlns:p14="http://schemas.microsoft.com/office/powerpoint/2010/main" val="1633673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BEE0B4-F91D-2D40-AB06-0EA2C50F4155}" type="slidenum">
              <a:rPr lang="en-US" smtClean="0"/>
              <a:t>9</a:t>
            </a:fld>
            <a:endParaRPr lang="en-US"/>
          </a:p>
        </p:txBody>
      </p:sp>
    </p:spTree>
    <p:extLst>
      <p:ext uri="{BB962C8B-B14F-4D97-AF65-F5344CB8AC3E}">
        <p14:creationId xmlns:p14="http://schemas.microsoft.com/office/powerpoint/2010/main" val="342305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BEE0B4-F91D-2D40-AB06-0EA2C50F4155}" type="slidenum">
              <a:rPr lang="en-US" smtClean="0"/>
              <a:t>12</a:t>
            </a:fld>
            <a:endParaRPr lang="en-US"/>
          </a:p>
        </p:txBody>
      </p:sp>
    </p:spTree>
    <p:extLst>
      <p:ext uri="{BB962C8B-B14F-4D97-AF65-F5344CB8AC3E}">
        <p14:creationId xmlns:p14="http://schemas.microsoft.com/office/powerpoint/2010/main" val="4217556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BEE0B4-F91D-2D40-AB06-0EA2C50F4155}" type="slidenum">
              <a:rPr lang="en-US" smtClean="0"/>
              <a:t>13</a:t>
            </a:fld>
            <a:endParaRPr lang="en-US"/>
          </a:p>
        </p:txBody>
      </p:sp>
    </p:spTree>
    <p:extLst>
      <p:ext uri="{BB962C8B-B14F-4D97-AF65-F5344CB8AC3E}">
        <p14:creationId xmlns:p14="http://schemas.microsoft.com/office/powerpoint/2010/main" val="1261194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BEE0B4-F91D-2D40-AB06-0EA2C50F4155}" type="slidenum">
              <a:rPr lang="en-US" smtClean="0"/>
              <a:t>14</a:t>
            </a:fld>
            <a:endParaRPr lang="en-US"/>
          </a:p>
        </p:txBody>
      </p:sp>
    </p:spTree>
    <p:extLst>
      <p:ext uri="{BB962C8B-B14F-4D97-AF65-F5344CB8AC3E}">
        <p14:creationId xmlns:p14="http://schemas.microsoft.com/office/powerpoint/2010/main" val="3046002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BEE0B4-F91D-2D40-AB06-0EA2C50F4155}" type="slidenum">
              <a:rPr lang="en-US" smtClean="0"/>
              <a:t>15</a:t>
            </a:fld>
            <a:endParaRPr lang="en-US"/>
          </a:p>
        </p:txBody>
      </p:sp>
    </p:spTree>
    <p:extLst>
      <p:ext uri="{BB962C8B-B14F-4D97-AF65-F5344CB8AC3E}">
        <p14:creationId xmlns:p14="http://schemas.microsoft.com/office/powerpoint/2010/main" val="3467111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BEE0B4-F91D-2D40-AB06-0EA2C50F4155}" type="slidenum">
              <a:rPr lang="en-US" smtClean="0"/>
              <a:t>16</a:t>
            </a:fld>
            <a:endParaRPr lang="en-US"/>
          </a:p>
        </p:txBody>
      </p:sp>
    </p:spTree>
    <p:extLst>
      <p:ext uri="{BB962C8B-B14F-4D97-AF65-F5344CB8AC3E}">
        <p14:creationId xmlns:p14="http://schemas.microsoft.com/office/powerpoint/2010/main" val="335669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BEE0B4-F91D-2D40-AB06-0EA2C50F4155}" type="slidenum">
              <a:rPr lang="en-US" smtClean="0"/>
              <a:t>18</a:t>
            </a:fld>
            <a:endParaRPr lang="en-US"/>
          </a:p>
        </p:txBody>
      </p:sp>
    </p:spTree>
    <p:extLst>
      <p:ext uri="{BB962C8B-B14F-4D97-AF65-F5344CB8AC3E}">
        <p14:creationId xmlns:p14="http://schemas.microsoft.com/office/powerpoint/2010/main" val="3023678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BEE0B4-F91D-2D40-AB06-0EA2C50F4155}" type="slidenum">
              <a:rPr lang="en-US" smtClean="0"/>
              <a:t>19</a:t>
            </a:fld>
            <a:endParaRPr lang="en-US"/>
          </a:p>
        </p:txBody>
      </p:sp>
    </p:spTree>
    <p:extLst>
      <p:ext uri="{BB962C8B-B14F-4D97-AF65-F5344CB8AC3E}">
        <p14:creationId xmlns:p14="http://schemas.microsoft.com/office/powerpoint/2010/main" val="2357426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2CEC4-2B04-59AA-A4DB-DB51E6A787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D20627-7A0C-EC05-50F4-7D43A837E5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819CD6-A91B-EC09-4220-3C76CDE60240}"/>
              </a:ext>
            </a:extLst>
          </p:cNvPr>
          <p:cNvSpPr>
            <a:spLocks noGrp="1"/>
          </p:cNvSpPr>
          <p:nvPr>
            <p:ph type="dt" sz="half" idx="10"/>
          </p:nvPr>
        </p:nvSpPr>
        <p:spPr/>
        <p:txBody>
          <a:bodyPr/>
          <a:lstStyle/>
          <a:p>
            <a:fld id="{2DC08327-F12A-E341-981F-ABDD47A04F60}" type="datetimeFigureOut">
              <a:rPr lang="en-US" smtClean="0"/>
              <a:t>6/6/24</a:t>
            </a:fld>
            <a:endParaRPr lang="en-US"/>
          </a:p>
        </p:txBody>
      </p:sp>
      <p:sp>
        <p:nvSpPr>
          <p:cNvPr id="5" name="Footer Placeholder 4">
            <a:extLst>
              <a:ext uri="{FF2B5EF4-FFF2-40B4-BE49-F238E27FC236}">
                <a16:creationId xmlns:a16="http://schemas.microsoft.com/office/drawing/2014/main" id="{62EB7BE0-14B7-B6AA-0CD9-3DA30C348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D4D98-4502-1033-103C-46859E5725EE}"/>
              </a:ext>
            </a:extLst>
          </p:cNvPr>
          <p:cNvSpPr>
            <a:spLocks noGrp="1"/>
          </p:cNvSpPr>
          <p:nvPr>
            <p:ph type="sldNum" sz="quarter" idx="12"/>
          </p:nvPr>
        </p:nvSpPr>
        <p:spPr/>
        <p:txBody>
          <a:bodyPr/>
          <a:lstStyle/>
          <a:p>
            <a:fld id="{4223CF98-4D11-CF4E-9174-29E6C899233E}" type="slidenum">
              <a:rPr lang="en-US" smtClean="0"/>
              <a:t>‹#›</a:t>
            </a:fld>
            <a:endParaRPr lang="en-US"/>
          </a:p>
        </p:txBody>
      </p:sp>
    </p:spTree>
    <p:extLst>
      <p:ext uri="{BB962C8B-B14F-4D97-AF65-F5344CB8AC3E}">
        <p14:creationId xmlns:p14="http://schemas.microsoft.com/office/powerpoint/2010/main" val="1098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28-1DFF-AE1D-60B1-920C1DE636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6155D3-487F-03D9-A68C-998563EC27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577B2-7962-E5D5-9858-ADCDFFA1A8B1}"/>
              </a:ext>
            </a:extLst>
          </p:cNvPr>
          <p:cNvSpPr>
            <a:spLocks noGrp="1"/>
          </p:cNvSpPr>
          <p:nvPr>
            <p:ph type="dt" sz="half" idx="10"/>
          </p:nvPr>
        </p:nvSpPr>
        <p:spPr/>
        <p:txBody>
          <a:bodyPr/>
          <a:lstStyle/>
          <a:p>
            <a:fld id="{2DC08327-F12A-E341-981F-ABDD47A04F60}" type="datetimeFigureOut">
              <a:rPr lang="en-US" smtClean="0"/>
              <a:t>6/6/24</a:t>
            </a:fld>
            <a:endParaRPr lang="en-US"/>
          </a:p>
        </p:txBody>
      </p:sp>
      <p:sp>
        <p:nvSpPr>
          <p:cNvPr id="5" name="Footer Placeholder 4">
            <a:extLst>
              <a:ext uri="{FF2B5EF4-FFF2-40B4-BE49-F238E27FC236}">
                <a16:creationId xmlns:a16="http://schemas.microsoft.com/office/drawing/2014/main" id="{83F548A6-06D9-ED01-9EFE-7C2703B4D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569F07-F60E-A870-58B0-1D72D1F063FB}"/>
              </a:ext>
            </a:extLst>
          </p:cNvPr>
          <p:cNvSpPr>
            <a:spLocks noGrp="1"/>
          </p:cNvSpPr>
          <p:nvPr>
            <p:ph type="sldNum" sz="quarter" idx="12"/>
          </p:nvPr>
        </p:nvSpPr>
        <p:spPr/>
        <p:txBody>
          <a:bodyPr/>
          <a:lstStyle/>
          <a:p>
            <a:fld id="{4223CF98-4D11-CF4E-9174-29E6C899233E}" type="slidenum">
              <a:rPr lang="en-US" smtClean="0"/>
              <a:t>‹#›</a:t>
            </a:fld>
            <a:endParaRPr lang="en-US"/>
          </a:p>
        </p:txBody>
      </p:sp>
    </p:spTree>
    <p:extLst>
      <p:ext uri="{BB962C8B-B14F-4D97-AF65-F5344CB8AC3E}">
        <p14:creationId xmlns:p14="http://schemas.microsoft.com/office/powerpoint/2010/main" val="2586554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F3C5D9-6A4D-D0D3-1AE6-87748231CE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B9A9EB-2B8C-7B74-C615-072CEDBA15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FD8C62-9E0F-D415-0A4C-E54D645ABA78}"/>
              </a:ext>
            </a:extLst>
          </p:cNvPr>
          <p:cNvSpPr>
            <a:spLocks noGrp="1"/>
          </p:cNvSpPr>
          <p:nvPr>
            <p:ph type="dt" sz="half" idx="10"/>
          </p:nvPr>
        </p:nvSpPr>
        <p:spPr/>
        <p:txBody>
          <a:bodyPr/>
          <a:lstStyle/>
          <a:p>
            <a:fld id="{2DC08327-F12A-E341-981F-ABDD47A04F60}" type="datetimeFigureOut">
              <a:rPr lang="en-US" smtClean="0"/>
              <a:t>6/6/24</a:t>
            </a:fld>
            <a:endParaRPr lang="en-US"/>
          </a:p>
        </p:txBody>
      </p:sp>
      <p:sp>
        <p:nvSpPr>
          <p:cNvPr id="5" name="Footer Placeholder 4">
            <a:extLst>
              <a:ext uri="{FF2B5EF4-FFF2-40B4-BE49-F238E27FC236}">
                <a16:creationId xmlns:a16="http://schemas.microsoft.com/office/drawing/2014/main" id="{567B9B45-86FB-74A6-4714-00A3066E0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371AC-32C5-B4FE-026E-3B8F6AAD4203}"/>
              </a:ext>
            </a:extLst>
          </p:cNvPr>
          <p:cNvSpPr>
            <a:spLocks noGrp="1"/>
          </p:cNvSpPr>
          <p:nvPr>
            <p:ph type="sldNum" sz="quarter" idx="12"/>
          </p:nvPr>
        </p:nvSpPr>
        <p:spPr/>
        <p:txBody>
          <a:bodyPr/>
          <a:lstStyle/>
          <a:p>
            <a:fld id="{4223CF98-4D11-CF4E-9174-29E6C899233E}" type="slidenum">
              <a:rPr lang="en-US" smtClean="0"/>
              <a:t>‹#›</a:t>
            </a:fld>
            <a:endParaRPr lang="en-US"/>
          </a:p>
        </p:txBody>
      </p:sp>
    </p:spTree>
    <p:extLst>
      <p:ext uri="{BB962C8B-B14F-4D97-AF65-F5344CB8AC3E}">
        <p14:creationId xmlns:p14="http://schemas.microsoft.com/office/powerpoint/2010/main" val="3475254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8B61-8CC5-0987-2CAE-0E2D7D48EE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DB831C-77FD-85FD-5742-7F287A61AE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4F2F4-DB9B-D331-40E1-A3E7747FDC91}"/>
              </a:ext>
            </a:extLst>
          </p:cNvPr>
          <p:cNvSpPr>
            <a:spLocks noGrp="1"/>
          </p:cNvSpPr>
          <p:nvPr>
            <p:ph type="dt" sz="half" idx="10"/>
          </p:nvPr>
        </p:nvSpPr>
        <p:spPr/>
        <p:txBody>
          <a:bodyPr/>
          <a:lstStyle/>
          <a:p>
            <a:fld id="{2DC08327-F12A-E341-981F-ABDD47A04F60}" type="datetimeFigureOut">
              <a:rPr lang="en-US" smtClean="0"/>
              <a:t>6/6/24</a:t>
            </a:fld>
            <a:endParaRPr lang="en-US"/>
          </a:p>
        </p:txBody>
      </p:sp>
      <p:sp>
        <p:nvSpPr>
          <p:cNvPr id="5" name="Footer Placeholder 4">
            <a:extLst>
              <a:ext uri="{FF2B5EF4-FFF2-40B4-BE49-F238E27FC236}">
                <a16:creationId xmlns:a16="http://schemas.microsoft.com/office/drawing/2014/main" id="{91C70435-1CE6-CA70-97C6-DD077335B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A41C1C-0F7A-7662-EA41-3977FE4A63F6}"/>
              </a:ext>
            </a:extLst>
          </p:cNvPr>
          <p:cNvSpPr>
            <a:spLocks noGrp="1"/>
          </p:cNvSpPr>
          <p:nvPr>
            <p:ph type="sldNum" sz="quarter" idx="12"/>
          </p:nvPr>
        </p:nvSpPr>
        <p:spPr/>
        <p:txBody>
          <a:bodyPr/>
          <a:lstStyle/>
          <a:p>
            <a:fld id="{4223CF98-4D11-CF4E-9174-29E6C899233E}" type="slidenum">
              <a:rPr lang="en-US" smtClean="0"/>
              <a:t>‹#›</a:t>
            </a:fld>
            <a:endParaRPr lang="en-US"/>
          </a:p>
        </p:txBody>
      </p:sp>
    </p:spTree>
    <p:extLst>
      <p:ext uri="{BB962C8B-B14F-4D97-AF65-F5344CB8AC3E}">
        <p14:creationId xmlns:p14="http://schemas.microsoft.com/office/powerpoint/2010/main" val="28793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0A9A2-BBBB-94C8-CB68-B82A300B3C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D2C73A-C76F-EF86-0A53-93565C94E8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55D85B-77CE-5731-BE47-9A555B01EEED}"/>
              </a:ext>
            </a:extLst>
          </p:cNvPr>
          <p:cNvSpPr>
            <a:spLocks noGrp="1"/>
          </p:cNvSpPr>
          <p:nvPr>
            <p:ph type="dt" sz="half" idx="10"/>
          </p:nvPr>
        </p:nvSpPr>
        <p:spPr/>
        <p:txBody>
          <a:bodyPr/>
          <a:lstStyle/>
          <a:p>
            <a:fld id="{2DC08327-F12A-E341-981F-ABDD47A04F60}" type="datetimeFigureOut">
              <a:rPr lang="en-US" smtClean="0"/>
              <a:t>6/6/24</a:t>
            </a:fld>
            <a:endParaRPr lang="en-US"/>
          </a:p>
        </p:txBody>
      </p:sp>
      <p:sp>
        <p:nvSpPr>
          <p:cNvPr id="5" name="Footer Placeholder 4">
            <a:extLst>
              <a:ext uri="{FF2B5EF4-FFF2-40B4-BE49-F238E27FC236}">
                <a16:creationId xmlns:a16="http://schemas.microsoft.com/office/drawing/2014/main" id="{246D057A-DFE2-9045-C24A-17A72DCEA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2D868-F545-24F6-3651-B4D41649B929}"/>
              </a:ext>
            </a:extLst>
          </p:cNvPr>
          <p:cNvSpPr>
            <a:spLocks noGrp="1"/>
          </p:cNvSpPr>
          <p:nvPr>
            <p:ph type="sldNum" sz="quarter" idx="12"/>
          </p:nvPr>
        </p:nvSpPr>
        <p:spPr/>
        <p:txBody>
          <a:bodyPr/>
          <a:lstStyle/>
          <a:p>
            <a:fld id="{4223CF98-4D11-CF4E-9174-29E6C899233E}" type="slidenum">
              <a:rPr lang="en-US" smtClean="0"/>
              <a:t>‹#›</a:t>
            </a:fld>
            <a:endParaRPr lang="en-US"/>
          </a:p>
        </p:txBody>
      </p:sp>
    </p:spTree>
    <p:extLst>
      <p:ext uri="{BB962C8B-B14F-4D97-AF65-F5344CB8AC3E}">
        <p14:creationId xmlns:p14="http://schemas.microsoft.com/office/powerpoint/2010/main" val="2813607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B5F5-AE10-F947-02E2-EB2C57209C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E42E31-1ABC-9525-CBBC-E9B8D80A4E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44AC65-787A-7976-2D50-8AB1CF0612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22B56E-CA48-0AF9-84EA-3AB5B0A57FF7}"/>
              </a:ext>
            </a:extLst>
          </p:cNvPr>
          <p:cNvSpPr>
            <a:spLocks noGrp="1"/>
          </p:cNvSpPr>
          <p:nvPr>
            <p:ph type="dt" sz="half" idx="10"/>
          </p:nvPr>
        </p:nvSpPr>
        <p:spPr/>
        <p:txBody>
          <a:bodyPr/>
          <a:lstStyle/>
          <a:p>
            <a:fld id="{2DC08327-F12A-E341-981F-ABDD47A04F60}" type="datetimeFigureOut">
              <a:rPr lang="en-US" smtClean="0"/>
              <a:t>6/6/24</a:t>
            </a:fld>
            <a:endParaRPr lang="en-US"/>
          </a:p>
        </p:txBody>
      </p:sp>
      <p:sp>
        <p:nvSpPr>
          <p:cNvPr id="6" name="Footer Placeholder 5">
            <a:extLst>
              <a:ext uri="{FF2B5EF4-FFF2-40B4-BE49-F238E27FC236}">
                <a16:creationId xmlns:a16="http://schemas.microsoft.com/office/drawing/2014/main" id="{7ADFB5CC-4C25-3572-8E62-08A4CB8CEE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9F8EA-9A0A-9A8E-12ED-C6CA645EF39E}"/>
              </a:ext>
            </a:extLst>
          </p:cNvPr>
          <p:cNvSpPr>
            <a:spLocks noGrp="1"/>
          </p:cNvSpPr>
          <p:nvPr>
            <p:ph type="sldNum" sz="quarter" idx="12"/>
          </p:nvPr>
        </p:nvSpPr>
        <p:spPr/>
        <p:txBody>
          <a:bodyPr/>
          <a:lstStyle/>
          <a:p>
            <a:fld id="{4223CF98-4D11-CF4E-9174-29E6C899233E}" type="slidenum">
              <a:rPr lang="en-US" smtClean="0"/>
              <a:t>‹#›</a:t>
            </a:fld>
            <a:endParaRPr lang="en-US"/>
          </a:p>
        </p:txBody>
      </p:sp>
    </p:spTree>
    <p:extLst>
      <p:ext uri="{BB962C8B-B14F-4D97-AF65-F5344CB8AC3E}">
        <p14:creationId xmlns:p14="http://schemas.microsoft.com/office/powerpoint/2010/main" val="2146648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A0CF-B46F-F675-FD3C-D8107FB86A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82CD77-988A-CDBE-93E6-3CABA5E39B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49C245-7D54-E796-412C-41AD328015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D62C31-8557-E943-AC97-E1A9D8960E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16068D-4E87-935F-72D4-AE5EDDD7C6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2FBC23-033B-BA5B-C544-827250AB4E80}"/>
              </a:ext>
            </a:extLst>
          </p:cNvPr>
          <p:cNvSpPr>
            <a:spLocks noGrp="1"/>
          </p:cNvSpPr>
          <p:nvPr>
            <p:ph type="dt" sz="half" idx="10"/>
          </p:nvPr>
        </p:nvSpPr>
        <p:spPr/>
        <p:txBody>
          <a:bodyPr/>
          <a:lstStyle/>
          <a:p>
            <a:fld id="{2DC08327-F12A-E341-981F-ABDD47A04F60}" type="datetimeFigureOut">
              <a:rPr lang="en-US" smtClean="0"/>
              <a:t>6/6/24</a:t>
            </a:fld>
            <a:endParaRPr lang="en-US"/>
          </a:p>
        </p:txBody>
      </p:sp>
      <p:sp>
        <p:nvSpPr>
          <p:cNvPr id="8" name="Footer Placeholder 7">
            <a:extLst>
              <a:ext uri="{FF2B5EF4-FFF2-40B4-BE49-F238E27FC236}">
                <a16:creationId xmlns:a16="http://schemas.microsoft.com/office/drawing/2014/main" id="{ED9880A3-F7DD-7696-1202-EB49B349B4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446DB4-E887-BDC0-2227-54E16C3E97EF}"/>
              </a:ext>
            </a:extLst>
          </p:cNvPr>
          <p:cNvSpPr>
            <a:spLocks noGrp="1"/>
          </p:cNvSpPr>
          <p:nvPr>
            <p:ph type="sldNum" sz="quarter" idx="12"/>
          </p:nvPr>
        </p:nvSpPr>
        <p:spPr/>
        <p:txBody>
          <a:bodyPr/>
          <a:lstStyle/>
          <a:p>
            <a:fld id="{4223CF98-4D11-CF4E-9174-29E6C899233E}" type="slidenum">
              <a:rPr lang="en-US" smtClean="0"/>
              <a:t>‹#›</a:t>
            </a:fld>
            <a:endParaRPr lang="en-US"/>
          </a:p>
        </p:txBody>
      </p:sp>
    </p:spTree>
    <p:extLst>
      <p:ext uri="{BB962C8B-B14F-4D97-AF65-F5344CB8AC3E}">
        <p14:creationId xmlns:p14="http://schemas.microsoft.com/office/powerpoint/2010/main" val="33479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F446-D56B-2C5F-31AB-5885EE8F46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B0B5C0-8552-5B20-8680-B22AD72040FC}"/>
              </a:ext>
            </a:extLst>
          </p:cNvPr>
          <p:cNvSpPr>
            <a:spLocks noGrp="1"/>
          </p:cNvSpPr>
          <p:nvPr>
            <p:ph type="dt" sz="half" idx="10"/>
          </p:nvPr>
        </p:nvSpPr>
        <p:spPr/>
        <p:txBody>
          <a:bodyPr/>
          <a:lstStyle/>
          <a:p>
            <a:fld id="{2DC08327-F12A-E341-981F-ABDD47A04F60}" type="datetimeFigureOut">
              <a:rPr lang="en-US" smtClean="0"/>
              <a:t>6/6/24</a:t>
            </a:fld>
            <a:endParaRPr lang="en-US"/>
          </a:p>
        </p:txBody>
      </p:sp>
      <p:sp>
        <p:nvSpPr>
          <p:cNvPr id="4" name="Footer Placeholder 3">
            <a:extLst>
              <a:ext uri="{FF2B5EF4-FFF2-40B4-BE49-F238E27FC236}">
                <a16:creationId xmlns:a16="http://schemas.microsoft.com/office/drawing/2014/main" id="{5F58E79C-FE1C-2B7D-3C8C-39095C8710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EB46FD-363D-7CF3-C163-8FD86B32E15F}"/>
              </a:ext>
            </a:extLst>
          </p:cNvPr>
          <p:cNvSpPr>
            <a:spLocks noGrp="1"/>
          </p:cNvSpPr>
          <p:nvPr>
            <p:ph type="sldNum" sz="quarter" idx="12"/>
          </p:nvPr>
        </p:nvSpPr>
        <p:spPr/>
        <p:txBody>
          <a:bodyPr/>
          <a:lstStyle/>
          <a:p>
            <a:fld id="{4223CF98-4D11-CF4E-9174-29E6C899233E}" type="slidenum">
              <a:rPr lang="en-US" smtClean="0"/>
              <a:t>‹#›</a:t>
            </a:fld>
            <a:endParaRPr lang="en-US"/>
          </a:p>
        </p:txBody>
      </p:sp>
    </p:spTree>
    <p:extLst>
      <p:ext uri="{BB962C8B-B14F-4D97-AF65-F5344CB8AC3E}">
        <p14:creationId xmlns:p14="http://schemas.microsoft.com/office/powerpoint/2010/main" val="71149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EEC2A6-9222-4B76-BFF5-6F60DDCB8507}"/>
              </a:ext>
            </a:extLst>
          </p:cNvPr>
          <p:cNvSpPr>
            <a:spLocks noGrp="1"/>
          </p:cNvSpPr>
          <p:nvPr>
            <p:ph type="dt" sz="half" idx="10"/>
          </p:nvPr>
        </p:nvSpPr>
        <p:spPr/>
        <p:txBody>
          <a:bodyPr/>
          <a:lstStyle/>
          <a:p>
            <a:fld id="{2DC08327-F12A-E341-981F-ABDD47A04F60}" type="datetimeFigureOut">
              <a:rPr lang="en-US" smtClean="0"/>
              <a:t>6/6/24</a:t>
            </a:fld>
            <a:endParaRPr lang="en-US"/>
          </a:p>
        </p:txBody>
      </p:sp>
      <p:sp>
        <p:nvSpPr>
          <p:cNvPr id="3" name="Footer Placeholder 2">
            <a:extLst>
              <a:ext uri="{FF2B5EF4-FFF2-40B4-BE49-F238E27FC236}">
                <a16:creationId xmlns:a16="http://schemas.microsoft.com/office/drawing/2014/main" id="{DB1B694D-B760-6ADD-F028-9B60E7D0B7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6152AA-655B-6E8A-9E9C-1733B365CFAF}"/>
              </a:ext>
            </a:extLst>
          </p:cNvPr>
          <p:cNvSpPr>
            <a:spLocks noGrp="1"/>
          </p:cNvSpPr>
          <p:nvPr>
            <p:ph type="sldNum" sz="quarter" idx="12"/>
          </p:nvPr>
        </p:nvSpPr>
        <p:spPr/>
        <p:txBody>
          <a:bodyPr/>
          <a:lstStyle/>
          <a:p>
            <a:fld id="{4223CF98-4D11-CF4E-9174-29E6C899233E}" type="slidenum">
              <a:rPr lang="en-US" smtClean="0"/>
              <a:t>‹#›</a:t>
            </a:fld>
            <a:endParaRPr lang="en-US"/>
          </a:p>
        </p:txBody>
      </p:sp>
    </p:spTree>
    <p:extLst>
      <p:ext uri="{BB962C8B-B14F-4D97-AF65-F5344CB8AC3E}">
        <p14:creationId xmlns:p14="http://schemas.microsoft.com/office/powerpoint/2010/main" val="1837441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D882-23BF-B4C9-84CD-CF1C775ECB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C4CBD4-59AD-4046-B422-812D1C271F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D98B10-11E5-0CEA-D620-4C556F4C96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EE9704-AB4D-7938-1C75-47C60F20E8B5}"/>
              </a:ext>
            </a:extLst>
          </p:cNvPr>
          <p:cNvSpPr>
            <a:spLocks noGrp="1"/>
          </p:cNvSpPr>
          <p:nvPr>
            <p:ph type="dt" sz="half" idx="10"/>
          </p:nvPr>
        </p:nvSpPr>
        <p:spPr/>
        <p:txBody>
          <a:bodyPr/>
          <a:lstStyle/>
          <a:p>
            <a:fld id="{2DC08327-F12A-E341-981F-ABDD47A04F60}" type="datetimeFigureOut">
              <a:rPr lang="en-US" smtClean="0"/>
              <a:t>6/6/24</a:t>
            </a:fld>
            <a:endParaRPr lang="en-US"/>
          </a:p>
        </p:txBody>
      </p:sp>
      <p:sp>
        <p:nvSpPr>
          <p:cNvPr id="6" name="Footer Placeholder 5">
            <a:extLst>
              <a:ext uri="{FF2B5EF4-FFF2-40B4-BE49-F238E27FC236}">
                <a16:creationId xmlns:a16="http://schemas.microsoft.com/office/drawing/2014/main" id="{E010E2FC-4D7B-DCB8-B7A4-8D7C01485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BBF6C-D133-295B-4F20-71CA864DD5D2}"/>
              </a:ext>
            </a:extLst>
          </p:cNvPr>
          <p:cNvSpPr>
            <a:spLocks noGrp="1"/>
          </p:cNvSpPr>
          <p:nvPr>
            <p:ph type="sldNum" sz="quarter" idx="12"/>
          </p:nvPr>
        </p:nvSpPr>
        <p:spPr/>
        <p:txBody>
          <a:bodyPr/>
          <a:lstStyle/>
          <a:p>
            <a:fld id="{4223CF98-4D11-CF4E-9174-29E6C899233E}" type="slidenum">
              <a:rPr lang="en-US" smtClean="0"/>
              <a:t>‹#›</a:t>
            </a:fld>
            <a:endParaRPr lang="en-US"/>
          </a:p>
        </p:txBody>
      </p:sp>
    </p:spTree>
    <p:extLst>
      <p:ext uri="{BB962C8B-B14F-4D97-AF65-F5344CB8AC3E}">
        <p14:creationId xmlns:p14="http://schemas.microsoft.com/office/powerpoint/2010/main" val="120849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37E6-392E-5839-7A86-F2327AD9C6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0EA1A7-058F-5C2F-38E4-C9BF7362AA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224312-B57A-59A6-A8C2-4B8845360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99589-6F6C-D14C-26CB-1E5FF7623F19}"/>
              </a:ext>
            </a:extLst>
          </p:cNvPr>
          <p:cNvSpPr>
            <a:spLocks noGrp="1"/>
          </p:cNvSpPr>
          <p:nvPr>
            <p:ph type="dt" sz="half" idx="10"/>
          </p:nvPr>
        </p:nvSpPr>
        <p:spPr/>
        <p:txBody>
          <a:bodyPr/>
          <a:lstStyle/>
          <a:p>
            <a:fld id="{2DC08327-F12A-E341-981F-ABDD47A04F60}" type="datetimeFigureOut">
              <a:rPr lang="en-US" smtClean="0"/>
              <a:t>6/6/24</a:t>
            </a:fld>
            <a:endParaRPr lang="en-US"/>
          </a:p>
        </p:txBody>
      </p:sp>
      <p:sp>
        <p:nvSpPr>
          <p:cNvPr id="6" name="Footer Placeholder 5">
            <a:extLst>
              <a:ext uri="{FF2B5EF4-FFF2-40B4-BE49-F238E27FC236}">
                <a16:creationId xmlns:a16="http://schemas.microsoft.com/office/drawing/2014/main" id="{8182DF18-D2DE-D9A0-8854-C4AD8C8623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B195E4-2DFD-18DE-78AD-FAD51EC313E3}"/>
              </a:ext>
            </a:extLst>
          </p:cNvPr>
          <p:cNvSpPr>
            <a:spLocks noGrp="1"/>
          </p:cNvSpPr>
          <p:nvPr>
            <p:ph type="sldNum" sz="quarter" idx="12"/>
          </p:nvPr>
        </p:nvSpPr>
        <p:spPr/>
        <p:txBody>
          <a:bodyPr/>
          <a:lstStyle/>
          <a:p>
            <a:fld id="{4223CF98-4D11-CF4E-9174-29E6C899233E}" type="slidenum">
              <a:rPr lang="en-US" smtClean="0"/>
              <a:t>‹#›</a:t>
            </a:fld>
            <a:endParaRPr lang="en-US"/>
          </a:p>
        </p:txBody>
      </p:sp>
    </p:spTree>
    <p:extLst>
      <p:ext uri="{BB962C8B-B14F-4D97-AF65-F5344CB8AC3E}">
        <p14:creationId xmlns:p14="http://schemas.microsoft.com/office/powerpoint/2010/main" val="3916449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532"/>
            <a:lum/>
            <a:extLst>
              <a:ext uri="{BEBA8EAE-BF5A-486C-A8C5-ECC9F3942E4B}">
                <a14:imgProps xmlns:a14="http://schemas.microsoft.com/office/drawing/2010/main">
                  <a14:imgLayer r:embed="rId14">
                    <a14:imgEffect>
                      <a14:sharpenSoften amount="-5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0F33D2-EF68-5936-C7C2-11F0318507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2363A9-4734-0604-3C2C-4DFD7079C9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38F35-24FA-41FD-4BC1-C0D58D0AB1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C08327-F12A-E341-981F-ABDD47A04F60}" type="datetimeFigureOut">
              <a:rPr lang="en-US" smtClean="0"/>
              <a:t>6/6/24</a:t>
            </a:fld>
            <a:endParaRPr lang="en-US"/>
          </a:p>
        </p:txBody>
      </p:sp>
      <p:sp>
        <p:nvSpPr>
          <p:cNvPr id="5" name="Footer Placeholder 4">
            <a:extLst>
              <a:ext uri="{FF2B5EF4-FFF2-40B4-BE49-F238E27FC236}">
                <a16:creationId xmlns:a16="http://schemas.microsoft.com/office/drawing/2014/main" id="{09400382-2FD4-08BD-2FE5-05E5A82B3F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314C70F-09EF-5F93-F22A-9E720FE3D2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23CF98-4D11-CF4E-9174-29E6C899233E}" type="slidenum">
              <a:rPr lang="en-US" smtClean="0"/>
              <a:t>‹#›</a:t>
            </a:fld>
            <a:endParaRPr lang="en-US"/>
          </a:p>
        </p:txBody>
      </p:sp>
    </p:spTree>
    <p:extLst>
      <p:ext uri="{BB962C8B-B14F-4D97-AF65-F5344CB8AC3E}">
        <p14:creationId xmlns:p14="http://schemas.microsoft.com/office/powerpoint/2010/main" val="3013075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irplane on runway">
            <a:extLst>
              <a:ext uri="{FF2B5EF4-FFF2-40B4-BE49-F238E27FC236}">
                <a16:creationId xmlns:a16="http://schemas.microsoft.com/office/drawing/2014/main" id="{AA7BE911-1869-0471-5578-3E4C07040FB6}"/>
              </a:ext>
            </a:extLst>
          </p:cNvPr>
          <p:cNvPicPr>
            <a:picLocks noChangeAspect="1"/>
          </p:cNvPicPr>
          <p:nvPr/>
        </p:nvPicPr>
        <p:blipFill rotWithShape="1">
          <a:blip r:embed="rId2"/>
          <a:srcRect l="4507" t="20161" r="4507" b="3070"/>
          <a:stretch/>
        </p:blipFill>
        <p:spPr>
          <a:xfrm>
            <a:off x="0" y="0"/>
            <a:ext cx="12192000" cy="6858000"/>
          </a:xfrm>
          <a:prstGeom prst="rect">
            <a:avLst/>
          </a:prstGeom>
        </p:spPr>
      </p:pic>
      <p:sp>
        <p:nvSpPr>
          <p:cNvPr id="2" name="Title 1">
            <a:extLst>
              <a:ext uri="{FF2B5EF4-FFF2-40B4-BE49-F238E27FC236}">
                <a16:creationId xmlns:a16="http://schemas.microsoft.com/office/drawing/2014/main" id="{468D31BA-6E87-EDA7-951F-68B8DB952EB7}"/>
              </a:ext>
            </a:extLst>
          </p:cNvPr>
          <p:cNvSpPr>
            <a:spLocks noGrp="1"/>
          </p:cNvSpPr>
          <p:nvPr>
            <p:ph type="title"/>
          </p:nvPr>
        </p:nvSpPr>
        <p:spPr>
          <a:xfrm>
            <a:off x="285750" y="520967"/>
            <a:ext cx="11620500" cy="3621505"/>
          </a:xfrm>
        </p:spPr>
        <p:txBody>
          <a:bodyPr>
            <a:noAutofit/>
          </a:bodyPr>
          <a:lstStyle/>
          <a:p>
            <a:pPr algn="ctr" rtl="0" fontAlgn="base"/>
            <a:r>
              <a:rPr lang="en-US" sz="4800" b="1" i="0" u="none" strike="noStrike">
                <a:effectLst/>
                <a:latin typeface="Aptos" panose="020B0004020202020204" pitchFamily="34" charset="0"/>
              </a:rPr>
              <a:t>           </a:t>
            </a:r>
            <a:br>
              <a:rPr lang="en-US" sz="4800" b="1" i="0" u="none" strike="noStrike">
                <a:effectLst/>
                <a:latin typeface="Aptos" panose="020B0004020202020204" pitchFamily="34" charset="0"/>
              </a:rPr>
            </a:br>
            <a:r>
              <a:rPr lang="en-US" sz="4800" b="1" i="0" u="none" strike="noStrike">
                <a:solidFill>
                  <a:schemeClr val="bg1"/>
                </a:solidFill>
                <a:effectLst/>
                <a:latin typeface="Aptos" panose="020B0004020202020204" pitchFamily="34" charset="0"/>
              </a:rPr>
              <a:t>Airline Satisfaction Survey</a:t>
            </a:r>
            <a:br>
              <a:rPr lang="en-US" sz="4800" b="1" i="0" u="none" strike="noStrike">
                <a:effectLst/>
                <a:latin typeface="Aptos" panose="020B0004020202020204" pitchFamily="34" charset="0"/>
              </a:rPr>
            </a:br>
            <a:r>
              <a:rPr lang="en-US" sz="4800" b="1" i="0" u="none" strike="noStrike">
                <a:effectLst/>
                <a:latin typeface="Aptos" panose="020B0004020202020204" pitchFamily="34" charset="0"/>
              </a:rPr>
              <a:t>Machine Learning Project</a:t>
            </a:r>
            <a:r>
              <a:rPr lang="en-US" sz="4800" b="0" i="0" u="none" strike="noStrike">
                <a:effectLst/>
                <a:latin typeface="Aptos" panose="020B0004020202020204" pitchFamily="34" charset="0"/>
              </a:rPr>
              <a:t> </a:t>
            </a:r>
            <a:br>
              <a:rPr lang="en-US" sz="4800" b="0" i="0" u="none" strike="noStrike">
                <a:effectLst/>
                <a:latin typeface="Segoe UI" panose="020B0502040204020203" pitchFamily="34" charset="0"/>
              </a:rPr>
            </a:br>
            <a:r>
              <a:rPr lang="en-US" sz="4800" b="0" i="0" u="none" strike="noStrike">
                <a:effectLst/>
                <a:latin typeface="Aptos" panose="020B0004020202020204" pitchFamily="34" charset="0"/>
              </a:rPr>
              <a:t> </a:t>
            </a:r>
            <a:r>
              <a:rPr lang="en-US" sz="2000" b="0" i="0" u="none" strike="noStrike">
                <a:solidFill>
                  <a:schemeClr val="bg1"/>
                </a:solidFill>
                <a:effectLst/>
                <a:latin typeface="Aptos" panose="020B0004020202020204" pitchFamily="34" charset="0"/>
              </a:rPr>
              <a:t>Apeksha Ingole</a:t>
            </a:r>
            <a:r>
              <a:rPr lang="en-US" sz="2000">
                <a:solidFill>
                  <a:schemeClr val="bg1"/>
                </a:solidFill>
                <a:latin typeface="Aptos" panose="020B0004020202020204" pitchFamily="34" charset="0"/>
              </a:rPr>
              <a:t>, Samuel Klein</a:t>
            </a:r>
            <a:br>
              <a:rPr lang="en-US" sz="4800" b="0" i="0" u="none" strike="noStrike">
                <a:effectLst/>
                <a:latin typeface="Segoe UI" panose="020B0502040204020203" pitchFamily="34" charset="0"/>
              </a:rPr>
            </a:br>
            <a:endParaRPr lang="en-US" sz="4800"/>
          </a:p>
        </p:txBody>
      </p:sp>
    </p:spTree>
    <p:extLst>
      <p:ext uri="{BB962C8B-B14F-4D97-AF65-F5344CB8AC3E}">
        <p14:creationId xmlns:p14="http://schemas.microsoft.com/office/powerpoint/2010/main" val="322759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ue and orange pie chart&#10;&#10;Description automatically generated">
            <a:extLst>
              <a:ext uri="{FF2B5EF4-FFF2-40B4-BE49-F238E27FC236}">
                <a16:creationId xmlns:a16="http://schemas.microsoft.com/office/drawing/2014/main" id="{4FC82909-EF0D-0E05-96F5-F3F06703FB62}"/>
              </a:ext>
            </a:extLst>
          </p:cNvPr>
          <p:cNvPicPr>
            <a:picLocks noGrp="1" noChangeAspect="1"/>
          </p:cNvPicPr>
          <p:nvPr>
            <p:ph idx="1"/>
          </p:nvPr>
        </p:nvPicPr>
        <p:blipFill>
          <a:blip r:embed="rId2"/>
          <a:stretch>
            <a:fillRect/>
          </a:stretch>
        </p:blipFill>
        <p:spPr>
          <a:xfrm>
            <a:off x="3575908" y="1070255"/>
            <a:ext cx="5040184" cy="4717489"/>
          </a:xfrm>
        </p:spPr>
      </p:pic>
    </p:spTree>
    <p:extLst>
      <p:ext uri="{BB962C8B-B14F-4D97-AF65-F5344CB8AC3E}">
        <p14:creationId xmlns:p14="http://schemas.microsoft.com/office/powerpoint/2010/main" val="3471466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graph&#10;&#10;Description automatically generated">
            <a:extLst>
              <a:ext uri="{FF2B5EF4-FFF2-40B4-BE49-F238E27FC236}">
                <a16:creationId xmlns:a16="http://schemas.microsoft.com/office/drawing/2014/main" id="{310F1A85-B9CB-E65A-4AEC-EE1AFFB93233}"/>
              </a:ext>
            </a:extLst>
          </p:cNvPr>
          <p:cNvPicPr>
            <a:picLocks noGrp="1" noChangeAspect="1"/>
          </p:cNvPicPr>
          <p:nvPr>
            <p:ph idx="1"/>
          </p:nvPr>
        </p:nvPicPr>
        <p:blipFill>
          <a:blip r:embed="rId2"/>
          <a:stretch>
            <a:fillRect/>
          </a:stretch>
        </p:blipFill>
        <p:spPr>
          <a:xfrm>
            <a:off x="4250724" y="156216"/>
            <a:ext cx="7302843" cy="6545567"/>
          </a:xfrm>
        </p:spPr>
      </p:pic>
      <p:sp>
        <p:nvSpPr>
          <p:cNvPr id="5" name="TextBox 4">
            <a:extLst>
              <a:ext uri="{FF2B5EF4-FFF2-40B4-BE49-F238E27FC236}">
                <a16:creationId xmlns:a16="http://schemas.microsoft.com/office/drawing/2014/main" id="{B5D92039-00FA-12C3-488A-C87C8C5B04FF}"/>
              </a:ext>
            </a:extLst>
          </p:cNvPr>
          <p:cNvSpPr txBox="1"/>
          <p:nvPr/>
        </p:nvSpPr>
        <p:spPr>
          <a:xfrm>
            <a:off x="252663" y="1582339"/>
            <a:ext cx="3998061" cy="3693319"/>
          </a:xfrm>
          <a:prstGeom prst="rect">
            <a:avLst/>
          </a:prstGeom>
          <a:noFill/>
        </p:spPr>
        <p:txBody>
          <a:bodyPr wrap="square" rtlCol="0">
            <a:spAutoFit/>
          </a:bodyPr>
          <a:lstStyle/>
          <a:p>
            <a:pPr algn="l" rtl="0" fontAlgn="base"/>
            <a:endParaRPr lang="en-US" sz="1800" b="1" i="0" u="none" strike="noStrike">
              <a:effectLst/>
              <a:latin typeface="Aptos" panose="020B0004020202020204" pitchFamily="34" charset="0"/>
            </a:endParaRPr>
          </a:p>
          <a:p>
            <a:pPr algn="l" rtl="0" fontAlgn="base"/>
            <a:r>
              <a:rPr lang="en-US" sz="1800" b="1" i="0" u="none" strike="noStrike">
                <a:effectLst/>
                <a:latin typeface="Aptos" panose="020B0004020202020204" pitchFamily="34" charset="0"/>
              </a:rPr>
              <a:t>Correlation matrix of all features: </a:t>
            </a:r>
            <a:endParaRPr lang="en-US" b="1" i="0" u="none" strike="noStrike">
              <a:effectLst/>
              <a:latin typeface="Aptos" panose="020B0004020202020204" pitchFamily="34" charset="0"/>
            </a:endParaRPr>
          </a:p>
          <a:p>
            <a:pPr algn="l" rtl="0" fontAlgn="base"/>
            <a:r>
              <a:rPr lang="en-US" sz="1800" b="1" i="0" u="none" strike="noStrike">
                <a:effectLst/>
                <a:latin typeface="Aptos" panose="020B0004020202020204" pitchFamily="34" charset="0"/>
              </a:rPr>
              <a:t>Strong Correlations: </a:t>
            </a:r>
          </a:p>
          <a:p>
            <a:pPr algn="l" rtl="0" fontAlgn="base"/>
            <a:endParaRPr lang="en-US" b="1" i="0" u="none" strike="noStrike">
              <a:effectLst/>
              <a:latin typeface="Aptos" panose="020B0004020202020204" pitchFamily="34" charset="0"/>
            </a:endParaRPr>
          </a:p>
          <a:p>
            <a:pPr algn="l" rtl="0" fontAlgn="base">
              <a:buFont typeface="Arial" panose="020B0604020202020204" pitchFamily="34" charset="0"/>
              <a:buChar char="•"/>
            </a:pPr>
            <a:r>
              <a:rPr lang="en-US" sz="1800" b="0" i="0" u="none" strike="noStrike">
                <a:effectLst/>
                <a:latin typeface="Aptos" panose="020B0004020202020204" pitchFamily="34" charset="0"/>
              </a:rPr>
              <a:t>Inflight Wi-Fi service with Ease of online booking </a:t>
            </a:r>
          </a:p>
          <a:p>
            <a:pPr algn="l" rtl="0" fontAlgn="base">
              <a:buFont typeface="Arial" panose="020B0604020202020204" pitchFamily="34" charset="0"/>
              <a:buChar char="•"/>
            </a:pPr>
            <a:endParaRPr lang="en-US" sz="1800" b="0" i="0" u="none" strike="noStrike">
              <a:effectLst/>
              <a:latin typeface="Aptos" panose="020B0004020202020204" pitchFamily="34" charset="0"/>
            </a:endParaRPr>
          </a:p>
          <a:p>
            <a:pPr algn="l" rtl="0" fontAlgn="base">
              <a:buFont typeface="Arial" panose="020B0604020202020204" pitchFamily="34" charset="0"/>
              <a:buChar char="•"/>
            </a:pPr>
            <a:r>
              <a:rPr lang="en-US" sz="1800" b="0" i="0" u="none" strike="noStrike">
                <a:effectLst/>
                <a:latin typeface="Aptos" panose="020B0004020202020204" pitchFamily="34" charset="0"/>
              </a:rPr>
              <a:t>Cleanliness with inflight entertainment/Food and Drink/Seat Comfort </a:t>
            </a:r>
          </a:p>
          <a:p>
            <a:pPr algn="l" rtl="0" fontAlgn="base"/>
            <a:endParaRPr lang="en-US" sz="1800" b="0" i="0" u="none" strike="noStrike">
              <a:effectLst/>
              <a:latin typeface="Aptos" panose="020B0004020202020204" pitchFamily="34" charset="0"/>
            </a:endParaRPr>
          </a:p>
          <a:p>
            <a:pPr algn="l" rtl="0" fontAlgn="base">
              <a:buFont typeface="Arial" panose="020B0604020202020204" pitchFamily="34" charset="0"/>
              <a:buChar char="•"/>
            </a:pPr>
            <a:r>
              <a:rPr lang="en-US" sz="1800" b="0" i="0" u="none" strike="noStrike">
                <a:effectLst/>
                <a:latin typeface="Aptos" panose="020B0004020202020204" pitchFamily="34" charset="0"/>
              </a:rPr>
              <a:t>Baggage handling with inflight service </a:t>
            </a:r>
          </a:p>
          <a:p>
            <a:pPr algn="l" rtl="0" fontAlgn="base">
              <a:buFont typeface="Arial" panose="020B0604020202020204" pitchFamily="34" charset="0"/>
              <a:buChar char="•"/>
            </a:pPr>
            <a:r>
              <a:rPr lang="en-US" sz="1800" b="0" i="0" u="none" strike="noStrike">
                <a:effectLst/>
                <a:latin typeface="Aptos" panose="020B0004020202020204" pitchFamily="34" charset="0"/>
              </a:rPr>
              <a:t>Flight distance with Business Class </a:t>
            </a:r>
          </a:p>
        </p:txBody>
      </p:sp>
    </p:spTree>
    <p:extLst>
      <p:ext uri="{BB962C8B-B14F-4D97-AF65-F5344CB8AC3E}">
        <p14:creationId xmlns:p14="http://schemas.microsoft.com/office/powerpoint/2010/main" val="2113762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graph of flight status&#10;&#10;Description automatically generated with medium confidence">
            <a:extLst>
              <a:ext uri="{FF2B5EF4-FFF2-40B4-BE49-F238E27FC236}">
                <a16:creationId xmlns:a16="http://schemas.microsoft.com/office/drawing/2014/main" id="{411D8C83-235E-C562-85D9-D63FF72D858A}"/>
              </a:ext>
            </a:extLst>
          </p:cNvPr>
          <p:cNvPicPr>
            <a:picLocks noGrp="1" noChangeAspect="1"/>
          </p:cNvPicPr>
          <p:nvPr>
            <p:ph idx="1"/>
          </p:nvPr>
        </p:nvPicPr>
        <p:blipFill>
          <a:blip r:embed="rId3"/>
          <a:stretch>
            <a:fillRect/>
          </a:stretch>
        </p:blipFill>
        <p:spPr>
          <a:xfrm>
            <a:off x="6096000" y="389352"/>
            <a:ext cx="4996958" cy="6079296"/>
          </a:xfrm>
        </p:spPr>
      </p:pic>
      <p:sp>
        <p:nvSpPr>
          <p:cNvPr id="11" name="TextBox 10">
            <a:extLst>
              <a:ext uri="{FF2B5EF4-FFF2-40B4-BE49-F238E27FC236}">
                <a16:creationId xmlns:a16="http://schemas.microsoft.com/office/drawing/2014/main" id="{83ECD649-DD4E-B9F2-BA36-FA01B591BEB2}"/>
              </a:ext>
            </a:extLst>
          </p:cNvPr>
          <p:cNvSpPr txBox="1"/>
          <p:nvPr/>
        </p:nvSpPr>
        <p:spPr>
          <a:xfrm>
            <a:off x="1556952" y="1859339"/>
            <a:ext cx="3262183" cy="3139321"/>
          </a:xfrm>
          <a:prstGeom prst="rect">
            <a:avLst/>
          </a:prstGeom>
          <a:noFill/>
        </p:spPr>
        <p:txBody>
          <a:bodyPr wrap="square" rtlCol="0">
            <a:spAutoFit/>
          </a:bodyPr>
          <a:lstStyle/>
          <a:p>
            <a:r>
              <a:rPr lang="en-US" b="1">
                <a:effectLst/>
              </a:rPr>
              <a:t>Three strongest positive correlations:</a:t>
            </a:r>
            <a:endParaRPr lang="en-US">
              <a:effectLst/>
            </a:endParaRPr>
          </a:p>
          <a:p>
            <a:pPr marL="285750" indent="-285750">
              <a:buFont typeface="Arial" panose="020B0604020202020204" pitchFamily="34" charset="0"/>
              <a:buChar char="•"/>
            </a:pPr>
            <a:r>
              <a:rPr lang="en-US">
                <a:effectLst/>
              </a:rPr>
              <a:t> business class travel </a:t>
            </a:r>
          </a:p>
          <a:p>
            <a:pPr marL="285750" indent="-285750">
              <a:buFont typeface="Arial" panose="020B0604020202020204" pitchFamily="34" charset="0"/>
              <a:buChar char="•"/>
            </a:pPr>
            <a:r>
              <a:rPr lang="en-US"/>
              <a:t>online boarding</a:t>
            </a:r>
          </a:p>
          <a:p>
            <a:pPr marL="285750" indent="-285750">
              <a:buFont typeface="Arial" panose="020B0604020202020204" pitchFamily="34" charset="0"/>
              <a:buChar char="•"/>
            </a:pPr>
            <a:r>
              <a:rPr lang="en-US"/>
              <a:t>i</a:t>
            </a:r>
            <a:r>
              <a:rPr lang="en-US">
                <a:effectLst/>
              </a:rPr>
              <a:t>nflight entertainment</a:t>
            </a:r>
          </a:p>
          <a:p>
            <a:pPr marL="285750" indent="-285750">
              <a:buFont typeface="Arial" panose="020B0604020202020204" pitchFamily="34" charset="0"/>
              <a:buChar char="•"/>
            </a:pPr>
            <a:endParaRPr lang="en-US">
              <a:effectLst/>
            </a:endParaRPr>
          </a:p>
          <a:p>
            <a:r>
              <a:rPr lang="en-US" b="1">
                <a:effectLst/>
              </a:rPr>
              <a:t>The three strongest negative correlations:</a:t>
            </a:r>
          </a:p>
          <a:p>
            <a:pPr marL="285750" indent="-285750">
              <a:buFont typeface="Arial" panose="020B0604020202020204" pitchFamily="34" charset="0"/>
              <a:buChar char="•"/>
            </a:pPr>
            <a:r>
              <a:rPr lang="en-US">
                <a:effectLst/>
              </a:rPr>
              <a:t> personal travel</a:t>
            </a:r>
          </a:p>
          <a:p>
            <a:pPr marL="285750" indent="-285750">
              <a:buFont typeface="Arial" panose="020B0604020202020204" pitchFamily="34" charset="0"/>
              <a:buChar char="•"/>
            </a:pPr>
            <a:r>
              <a:rPr lang="en-US"/>
              <a:t>economy Class</a:t>
            </a:r>
            <a:endParaRPr lang="en-US">
              <a:effectLst/>
            </a:endParaRPr>
          </a:p>
          <a:p>
            <a:pPr marL="285750" indent="-285750">
              <a:buFont typeface="Arial" panose="020B0604020202020204" pitchFamily="34" charset="0"/>
              <a:buChar char="•"/>
            </a:pPr>
            <a:r>
              <a:rPr lang="en-US">
                <a:effectLst/>
              </a:rPr>
              <a:t>disloyal customers.</a:t>
            </a:r>
          </a:p>
        </p:txBody>
      </p:sp>
    </p:spTree>
    <p:extLst>
      <p:ext uri="{BB962C8B-B14F-4D97-AF65-F5344CB8AC3E}">
        <p14:creationId xmlns:p14="http://schemas.microsoft.com/office/powerpoint/2010/main" val="2098255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irplane on a clear sky flying in between palm trees">
            <a:extLst>
              <a:ext uri="{FF2B5EF4-FFF2-40B4-BE49-F238E27FC236}">
                <a16:creationId xmlns:a16="http://schemas.microsoft.com/office/drawing/2014/main" id="{67C10A56-65B3-BA96-B436-D31CC0D0204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rcRect t="7833" b="7833"/>
          <a:stretch/>
        </p:blipFill>
        <p:spPr>
          <a:xfrm>
            <a:off x="0" y="0"/>
            <a:ext cx="12192000" cy="6858000"/>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220A3CA9-0955-3B75-A70B-2DAAD3C100F0}"/>
              </a:ext>
            </a:extLst>
          </p:cNvPr>
          <p:cNvSpPr>
            <a:spLocks noGrp="1"/>
          </p:cNvSpPr>
          <p:nvPr>
            <p:ph type="title"/>
          </p:nvPr>
        </p:nvSpPr>
        <p:spPr>
          <a:xfrm>
            <a:off x="838200" y="4142596"/>
            <a:ext cx="10515600" cy="1325563"/>
          </a:xfrm>
          <a:effectLst/>
        </p:spPr>
        <p:txBody>
          <a:bodyPr/>
          <a:lstStyle/>
          <a:p>
            <a:pPr algn="ctr"/>
            <a:r>
              <a:rPr lang="en-US" b="1">
                <a:solidFill>
                  <a:schemeClr val="bg1"/>
                </a:solidFill>
              </a:rPr>
              <a:t>MACHINE LEARNING</a:t>
            </a:r>
          </a:p>
        </p:txBody>
      </p:sp>
    </p:spTree>
    <p:extLst>
      <p:ext uri="{BB962C8B-B14F-4D97-AF65-F5344CB8AC3E}">
        <p14:creationId xmlns:p14="http://schemas.microsoft.com/office/powerpoint/2010/main" val="1326381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14E5-CC0A-8BD6-43FF-BF6FA6D31FA6}"/>
              </a:ext>
            </a:extLst>
          </p:cNvPr>
          <p:cNvSpPr>
            <a:spLocks noGrp="1"/>
          </p:cNvSpPr>
          <p:nvPr>
            <p:ph type="title"/>
          </p:nvPr>
        </p:nvSpPr>
        <p:spPr>
          <a:xfrm>
            <a:off x="574210" y="1705062"/>
            <a:ext cx="5764806" cy="3999294"/>
          </a:xfrm>
        </p:spPr>
        <p:txBody>
          <a:bodyPr>
            <a:normAutofit fontScale="90000"/>
          </a:bodyPr>
          <a:lstStyle/>
          <a:p>
            <a:pPr algn="l" rtl="0" fontAlgn="base"/>
            <a:br>
              <a:rPr lang="en-US" sz="1800" b="0" i="0" u="none" strike="noStrike">
                <a:effectLst/>
                <a:latin typeface="+mn-lt"/>
              </a:rPr>
            </a:br>
            <a:r>
              <a:rPr lang="en-US" sz="1800" b="0" i="0" u="none" strike="noStrike">
                <a:solidFill>
                  <a:srgbClr val="000000"/>
                </a:solidFill>
                <a:effectLst/>
                <a:latin typeface="+mn-lt"/>
              </a:rPr>
              <a:t>Applied Standard Scaler function on all models. </a:t>
            </a:r>
            <a:br>
              <a:rPr lang="en-US" sz="1800" b="0" i="0" u="none" strike="noStrike">
                <a:effectLst/>
                <a:latin typeface="+mn-lt"/>
              </a:rPr>
            </a:br>
            <a:r>
              <a:rPr lang="en-US" sz="1800" b="0" i="0" u="none" strike="noStrike">
                <a:solidFill>
                  <a:srgbClr val="000000"/>
                </a:solidFill>
                <a:effectLst/>
                <a:latin typeface="+mn-lt"/>
              </a:rPr>
              <a:t>XGBoost Classifier is the best performing model. </a:t>
            </a:r>
            <a:br>
              <a:rPr lang="en-US" sz="1800" b="0" i="0" u="none" strike="noStrike">
                <a:effectLst/>
                <a:latin typeface="+mn-lt"/>
              </a:rPr>
            </a:br>
            <a:r>
              <a:rPr lang="en-US" sz="1800" b="0" i="0" u="none" strike="noStrike">
                <a:effectLst/>
                <a:latin typeface="+mn-lt"/>
              </a:rPr>
              <a:t> </a:t>
            </a:r>
            <a:br>
              <a:rPr lang="en-US" sz="1800" b="0" i="0" u="none" strike="noStrike">
                <a:effectLst/>
                <a:latin typeface="+mn-lt"/>
              </a:rPr>
            </a:br>
            <a:br>
              <a:rPr lang="en-US" sz="1800" b="0" i="0" u="none" strike="noStrike">
                <a:effectLst/>
                <a:latin typeface="+mn-lt"/>
              </a:rPr>
            </a:br>
            <a:br>
              <a:rPr lang="en-US" sz="1800" b="0" i="0" u="none" strike="noStrike">
                <a:effectLst/>
                <a:latin typeface="+mn-lt"/>
              </a:rPr>
            </a:br>
            <a:br>
              <a:rPr lang="en-US" sz="1800" b="0" i="0" u="none" strike="noStrike">
                <a:effectLst/>
                <a:latin typeface="+mn-lt"/>
              </a:rPr>
            </a:br>
            <a:r>
              <a:rPr lang="en-US" sz="1800" b="1" i="0" u="none" strike="noStrike">
                <a:solidFill>
                  <a:srgbClr val="000000"/>
                </a:solidFill>
                <a:effectLst/>
                <a:latin typeface="Aptos" panose="020B0004020202020204" pitchFamily="34" charset="0"/>
              </a:rPr>
              <a:t>Scaling advantages:</a:t>
            </a:r>
            <a:r>
              <a:rPr lang="en-US" sz="1800" b="0" i="0" u="none" strike="noStrike">
                <a:solidFill>
                  <a:srgbClr val="000000"/>
                </a:solidFill>
                <a:effectLst/>
                <a:latin typeface="Aptos" panose="020B0004020202020204" pitchFamily="34" charset="0"/>
              </a:rPr>
              <a:t> </a:t>
            </a:r>
            <a:br>
              <a:rPr lang="en-US" sz="1800" b="0" i="0" u="none" strike="noStrike">
                <a:effectLst/>
                <a:latin typeface="Segoe UI" panose="020B0502040204020203" pitchFamily="34" charset="0"/>
              </a:rPr>
            </a:br>
            <a:r>
              <a:rPr lang="en-US" sz="1800" b="1" i="0" u="none" strike="noStrike">
                <a:effectLst/>
                <a:latin typeface="Segoe UI" panose="020B0502040204020203" pitchFamily="34" charset="0"/>
              </a:rPr>
              <a:t>1</a:t>
            </a:r>
            <a:r>
              <a:rPr lang="en-US" sz="1800" b="0" i="0" u="none" strike="noStrike">
                <a:effectLst/>
                <a:latin typeface="Segoe UI" panose="020B0502040204020203" pitchFamily="34" charset="0"/>
              </a:rPr>
              <a:t>. </a:t>
            </a:r>
            <a:r>
              <a:rPr lang="en-US" sz="1800" b="0" i="0" u="none" strike="noStrike">
                <a:solidFill>
                  <a:srgbClr val="000000"/>
                </a:solidFill>
                <a:effectLst/>
                <a:latin typeface="Aptos" panose="020B0004020202020204" pitchFamily="34" charset="0"/>
              </a:rPr>
              <a:t>Enhanced Model Performance </a:t>
            </a:r>
            <a:br>
              <a:rPr lang="en-US" sz="1800" b="0" i="0" u="none" strike="noStrike">
                <a:solidFill>
                  <a:srgbClr val="000000"/>
                </a:solidFill>
                <a:effectLst/>
                <a:latin typeface="Aptos" panose="020B0004020202020204" pitchFamily="34" charset="0"/>
              </a:rPr>
            </a:br>
            <a:br>
              <a:rPr lang="en-US" sz="1800" b="0" i="0" u="none" strike="noStrike">
                <a:effectLst/>
                <a:latin typeface="Segoe UI" panose="020B0502040204020203" pitchFamily="34" charset="0"/>
              </a:rPr>
            </a:br>
            <a:r>
              <a:rPr lang="en-US" sz="1800" b="1" i="0" u="none" strike="noStrike">
                <a:effectLst/>
                <a:latin typeface="Segoe UI" panose="020B0502040204020203" pitchFamily="34" charset="0"/>
              </a:rPr>
              <a:t>2</a:t>
            </a:r>
            <a:r>
              <a:rPr lang="en-US" sz="1800" b="0" i="0" u="none" strike="noStrike">
                <a:effectLst/>
                <a:latin typeface="Segoe UI" panose="020B0502040204020203" pitchFamily="34" charset="0"/>
              </a:rPr>
              <a:t>. </a:t>
            </a:r>
            <a:r>
              <a:rPr lang="en-US" sz="1800" b="0" i="0" u="none" strike="noStrike">
                <a:solidFill>
                  <a:srgbClr val="000000"/>
                </a:solidFill>
                <a:effectLst/>
                <a:latin typeface="Aptos" panose="020B0004020202020204" pitchFamily="34" charset="0"/>
              </a:rPr>
              <a:t>Improved Convergence Speed </a:t>
            </a:r>
            <a:br>
              <a:rPr lang="en-US" sz="1800" b="0" i="0" u="none" strike="noStrike">
                <a:solidFill>
                  <a:srgbClr val="000000"/>
                </a:solidFill>
                <a:effectLst/>
                <a:latin typeface="Aptos" panose="020B0004020202020204" pitchFamily="34" charset="0"/>
              </a:rPr>
            </a:br>
            <a:br>
              <a:rPr lang="en-US" sz="1800" b="0" i="0" u="none" strike="noStrike">
                <a:effectLst/>
                <a:latin typeface="Segoe UI" panose="020B0502040204020203" pitchFamily="34" charset="0"/>
              </a:rPr>
            </a:br>
            <a:r>
              <a:rPr lang="en-US" sz="1800" b="1" i="0" u="none" strike="noStrike">
                <a:effectLst/>
                <a:latin typeface="Segoe UI" panose="020B0502040204020203" pitchFamily="34" charset="0"/>
              </a:rPr>
              <a:t>3</a:t>
            </a:r>
            <a:r>
              <a:rPr lang="en-US" sz="1800" b="0" i="0" u="none" strike="noStrike">
                <a:effectLst/>
                <a:latin typeface="Segoe UI" panose="020B0502040204020203" pitchFamily="34" charset="0"/>
              </a:rPr>
              <a:t>.</a:t>
            </a:r>
            <a:r>
              <a:rPr lang="en-US" sz="1800" b="0" i="0" u="none" strike="noStrike">
                <a:solidFill>
                  <a:srgbClr val="000000"/>
                </a:solidFill>
                <a:effectLst/>
                <a:latin typeface="Aptos" panose="020B0004020202020204" pitchFamily="34" charset="0"/>
              </a:rPr>
              <a:t>Equal Contribution of Features: Without standardization, features with larger scales might dominate the learning process, leading to biased results. </a:t>
            </a:r>
            <a:br>
              <a:rPr lang="en-US" sz="800" b="0" i="0" u="none" strike="noStrike">
                <a:effectLst/>
                <a:latin typeface="Segoe UI" panose="020B0502040204020203" pitchFamily="34" charset="0"/>
              </a:rPr>
            </a:br>
            <a:r>
              <a:rPr lang="en-US" sz="1800" b="0" i="0" u="none" strike="noStrike">
                <a:solidFill>
                  <a:srgbClr val="000000"/>
                </a:solidFill>
                <a:effectLst/>
                <a:latin typeface="Aptos" panose="020B0004020202020204" pitchFamily="34" charset="0"/>
              </a:rPr>
              <a:t> </a:t>
            </a:r>
            <a:br>
              <a:rPr lang="en-US" sz="800" b="0" i="0" u="none" strike="noStrike">
                <a:effectLst/>
                <a:latin typeface="Segoe UI" panose="020B0502040204020203" pitchFamily="34" charset="0"/>
              </a:rPr>
            </a:br>
            <a:endParaRPr lang="en-US" sz="1600">
              <a:latin typeface="+mn-lt"/>
            </a:endParaRPr>
          </a:p>
        </p:txBody>
      </p:sp>
      <p:pic>
        <p:nvPicPr>
          <p:cNvPr id="2050" name="Picture 2" descr="A screenshot of a graph&#10;&#10;Description automatically generated">
            <a:extLst>
              <a:ext uri="{FF2B5EF4-FFF2-40B4-BE49-F238E27FC236}">
                <a16:creationId xmlns:a16="http://schemas.microsoft.com/office/drawing/2014/main" id="{929F1BF8-1025-3EAC-425F-1D840B797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950" y="1482638"/>
            <a:ext cx="4799733" cy="42812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3546BE-746F-C27A-FB71-47C056929EE9}"/>
              </a:ext>
            </a:extLst>
          </p:cNvPr>
          <p:cNvSpPr txBox="1"/>
          <p:nvPr/>
        </p:nvSpPr>
        <p:spPr>
          <a:xfrm>
            <a:off x="1136822" y="469557"/>
            <a:ext cx="9737124" cy="461665"/>
          </a:xfrm>
          <a:prstGeom prst="rect">
            <a:avLst/>
          </a:prstGeom>
          <a:noFill/>
        </p:spPr>
        <p:txBody>
          <a:bodyPr wrap="square" rtlCol="0">
            <a:spAutoFit/>
          </a:bodyPr>
          <a:lstStyle/>
          <a:p>
            <a:pPr algn="ctr"/>
            <a:r>
              <a:rPr lang="en-US" sz="2400" b="1" i="0" u="none" strike="noStrike">
                <a:solidFill>
                  <a:srgbClr val="0070C0"/>
                </a:solidFill>
                <a:effectLst/>
                <a:latin typeface="+mn-lt"/>
              </a:rPr>
              <a:t>Model Evaluation with Standard Scaling:</a:t>
            </a:r>
            <a:r>
              <a:rPr lang="en-US" sz="2400" b="0" i="0" u="none" strike="noStrike">
                <a:solidFill>
                  <a:srgbClr val="0070C0"/>
                </a:solidFill>
                <a:effectLst/>
                <a:latin typeface="+mn-lt"/>
              </a:rPr>
              <a:t> </a:t>
            </a:r>
            <a:endParaRPr lang="en-US" sz="2400">
              <a:solidFill>
                <a:srgbClr val="0070C0"/>
              </a:solidFill>
            </a:endParaRPr>
          </a:p>
        </p:txBody>
      </p:sp>
    </p:spTree>
    <p:extLst>
      <p:ext uri="{BB962C8B-B14F-4D97-AF65-F5344CB8AC3E}">
        <p14:creationId xmlns:p14="http://schemas.microsoft.com/office/powerpoint/2010/main" val="2988370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14E5-CC0A-8BD6-43FF-BF6FA6D31FA6}"/>
              </a:ext>
            </a:extLst>
          </p:cNvPr>
          <p:cNvSpPr>
            <a:spLocks noGrp="1"/>
          </p:cNvSpPr>
          <p:nvPr>
            <p:ph type="title"/>
          </p:nvPr>
        </p:nvSpPr>
        <p:spPr>
          <a:xfrm>
            <a:off x="574210" y="1705062"/>
            <a:ext cx="5764806" cy="3999294"/>
          </a:xfrm>
        </p:spPr>
        <p:txBody>
          <a:bodyPr>
            <a:normAutofit/>
          </a:bodyPr>
          <a:lstStyle/>
          <a:p>
            <a:pPr marR="0">
              <a:spcBef>
                <a:spcPts val="0"/>
              </a:spcBef>
              <a:spcAft>
                <a:spcPts val="0"/>
              </a:spcAft>
            </a:pPr>
            <a:br>
              <a:rPr lang="en-US" sz="1800">
                <a:effectLst/>
                <a:latin typeface="+mn-lt"/>
                <a:ea typeface="Times New Roman" panose="02020603050405020304" pitchFamily="18" charset="0"/>
              </a:rPr>
            </a:br>
            <a:r>
              <a:rPr lang="en-US" sz="1800">
                <a:effectLst/>
                <a:latin typeface="+mn-lt"/>
                <a:ea typeface="Times New Roman" panose="02020603050405020304" pitchFamily="18" charset="0"/>
              </a:rPr>
              <a:t>Compared to model performance with scaling technique, four models showed reduced performance while other models were not affected.</a:t>
            </a:r>
            <a:br>
              <a:rPr lang="en-US" sz="1800">
                <a:effectLst/>
                <a:latin typeface="+mn-lt"/>
                <a:ea typeface="Times New Roman" panose="02020603050405020304" pitchFamily="18" charset="0"/>
              </a:rPr>
            </a:br>
            <a:br>
              <a:rPr lang="en-US" sz="1800">
                <a:effectLst/>
                <a:latin typeface="+mn-lt"/>
                <a:ea typeface="Times New Roman" panose="02020603050405020304" pitchFamily="18" charset="0"/>
              </a:rPr>
            </a:br>
            <a:r>
              <a:rPr lang="en-US" sz="1800">
                <a:solidFill>
                  <a:srgbClr val="000000"/>
                </a:solidFill>
                <a:effectLst/>
                <a:latin typeface="+mn-lt"/>
                <a:ea typeface="Times New Roman" panose="02020603050405020304" pitchFamily="18" charset="0"/>
              </a:rPr>
              <a:t>XGBoost Classifier is still best performing model indicating insensitive to scaling.</a:t>
            </a:r>
            <a:br>
              <a:rPr lang="en-US" sz="1800">
                <a:solidFill>
                  <a:srgbClr val="000000"/>
                </a:solidFill>
                <a:effectLst/>
                <a:latin typeface="+mn-lt"/>
                <a:ea typeface="Times New Roman" panose="02020603050405020304" pitchFamily="18" charset="0"/>
              </a:rPr>
            </a:br>
            <a:br>
              <a:rPr lang="en-US" sz="1800">
                <a:effectLst/>
                <a:latin typeface="+mn-lt"/>
                <a:ea typeface="Times New Roman" panose="02020603050405020304" pitchFamily="18" charset="0"/>
              </a:rPr>
            </a:br>
            <a:r>
              <a:rPr lang="en-US" sz="1800">
                <a:solidFill>
                  <a:srgbClr val="000000"/>
                </a:solidFill>
                <a:effectLst/>
                <a:latin typeface="+mn-lt"/>
                <a:ea typeface="Times New Roman" panose="02020603050405020304" pitchFamily="18" charset="0"/>
              </a:rPr>
              <a:t>Models were found which were sensitive to scaling:</a:t>
            </a:r>
            <a:br>
              <a:rPr lang="en-US" sz="1800">
                <a:effectLst/>
                <a:latin typeface="+mn-lt"/>
                <a:ea typeface="Times New Roman" panose="02020603050405020304" pitchFamily="18" charset="0"/>
              </a:rPr>
            </a:br>
            <a:r>
              <a:rPr lang="en-US" sz="1800">
                <a:effectLst/>
                <a:latin typeface="+mn-lt"/>
                <a:ea typeface="Times New Roman" panose="02020603050405020304" pitchFamily="18" charset="0"/>
              </a:rPr>
              <a:t>-  </a:t>
            </a:r>
            <a:r>
              <a:rPr lang="en-US" sz="1800">
                <a:solidFill>
                  <a:srgbClr val="000000"/>
                </a:solidFill>
                <a:effectLst/>
                <a:latin typeface="+mn-lt"/>
                <a:ea typeface="Times New Roman" panose="02020603050405020304" pitchFamily="18" charset="0"/>
              </a:rPr>
              <a:t>Logistic Regression</a:t>
            </a:r>
            <a:br>
              <a:rPr lang="en-US" sz="1800">
                <a:effectLst/>
                <a:latin typeface="+mn-lt"/>
                <a:ea typeface="Times New Roman" panose="02020603050405020304" pitchFamily="18" charset="0"/>
              </a:rPr>
            </a:br>
            <a:r>
              <a:rPr lang="en-US" sz="1800">
                <a:effectLst/>
                <a:latin typeface="+mn-lt"/>
                <a:ea typeface="Times New Roman" panose="02020603050405020304" pitchFamily="18" charset="0"/>
              </a:rPr>
              <a:t>-  </a:t>
            </a:r>
            <a:r>
              <a:rPr lang="en-US" sz="1800">
                <a:solidFill>
                  <a:srgbClr val="000000"/>
                </a:solidFill>
                <a:effectLst/>
                <a:latin typeface="+mn-lt"/>
                <a:ea typeface="Times New Roman" panose="02020603050405020304" pitchFamily="18" charset="0"/>
              </a:rPr>
              <a:t>K-Nearest Neighbors</a:t>
            </a:r>
            <a:br>
              <a:rPr lang="en-US" sz="1800">
                <a:effectLst/>
                <a:latin typeface="+mn-lt"/>
                <a:ea typeface="Times New Roman" panose="02020603050405020304" pitchFamily="18" charset="0"/>
              </a:rPr>
            </a:br>
            <a:r>
              <a:rPr lang="en-US" sz="1800">
                <a:effectLst/>
                <a:latin typeface="+mn-lt"/>
                <a:ea typeface="Times New Roman" panose="02020603050405020304" pitchFamily="18" charset="0"/>
              </a:rPr>
              <a:t>-  </a:t>
            </a:r>
            <a:r>
              <a:rPr lang="en-US" sz="1800">
                <a:solidFill>
                  <a:srgbClr val="000000"/>
                </a:solidFill>
                <a:effectLst/>
                <a:latin typeface="+mn-lt"/>
                <a:ea typeface="Times New Roman" panose="02020603050405020304" pitchFamily="18" charset="0"/>
              </a:rPr>
              <a:t>Support Vector Machine</a:t>
            </a:r>
            <a:br>
              <a:rPr lang="en-US" sz="1800">
                <a:effectLst/>
                <a:latin typeface="+mn-lt"/>
                <a:ea typeface="Times New Roman" panose="02020603050405020304" pitchFamily="18" charset="0"/>
              </a:rPr>
            </a:br>
            <a:r>
              <a:rPr lang="en-US" sz="1800">
                <a:effectLst/>
                <a:latin typeface="+mn-lt"/>
                <a:ea typeface="Times New Roman" panose="02020603050405020304" pitchFamily="18" charset="0"/>
              </a:rPr>
              <a:t>-  Naive Bayes Classifier</a:t>
            </a:r>
          </a:p>
        </p:txBody>
      </p:sp>
      <p:sp>
        <p:nvSpPr>
          <p:cNvPr id="4" name="TextBox 3">
            <a:extLst>
              <a:ext uri="{FF2B5EF4-FFF2-40B4-BE49-F238E27FC236}">
                <a16:creationId xmlns:a16="http://schemas.microsoft.com/office/drawing/2014/main" id="{D53546BE-746F-C27A-FB71-47C056929EE9}"/>
              </a:ext>
            </a:extLst>
          </p:cNvPr>
          <p:cNvSpPr txBox="1"/>
          <p:nvPr/>
        </p:nvSpPr>
        <p:spPr>
          <a:xfrm>
            <a:off x="1136822" y="469557"/>
            <a:ext cx="9737124" cy="461665"/>
          </a:xfrm>
          <a:prstGeom prst="rect">
            <a:avLst/>
          </a:prstGeom>
          <a:noFill/>
        </p:spPr>
        <p:txBody>
          <a:bodyPr wrap="square" rtlCol="0">
            <a:spAutoFit/>
          </a:bodyPr>
          <a:lstStyle/>
          <a:p>
            <a:pPr algn="ctr"/>
            <a:r>
              <a:rPr lang="en-US" sz="2400" b="1" i="0" u="none" strike="noStrike">
                <a:solidFill>
                  <a:srgbClr val="0070C0"/>
                </a:solidFill>
                <a:effectLst/>
                <a:latin typeface="+mn-lt"/>
              </a:rPr>
              <a:t>Model Evaluation with no </a:t>
            </a:r>
            <a:r>
              <a:rPr lang="en-US" sz="2400" b="1">
                <a:solidFill>
                  <a:srgbClr val="0070C0"/>
                </a:solidFill>
              </a:rPr>
              <a:t>s</a:t>
            </a:r>
            <a:r>
              <a:rPr lang="en-US" sz="2400" b="1" i="0" u="none" strike="noStrike">
                <a:solidFill>
                  <a:srgbClr val="0070C0"/>
                </a:solidFill>
                <a:effectLst/>
                <a:latin typeface="+mn-lt"/>
              </a:rPr>
              <a:t>caling:</a:t>
            </a:r>
            <a:r>
              <a:rPr lang="en-US" sz="2400" b="0" i="0" u="none" strike="noStrike">
                <a:solidFill>
                  <a:srgbClr val="0070C0"/>
                </a:solidFill>
                <a:effectLst/>
                <a:latin typeface="+mn-lt"/>
              </a:rPr>
              <a:t> </a:t>
            </a:r>
            <a:endParaRPr lang="en-US" sz="2400">
              <a:solidFill>
                <a:srgbClr val="0070C0"/>
              </a:solidFill>
            </a:endParaRPr>
          </a:p>
        </p:txBody>
      </p:sp>
      <p:pic>
        <p:nvPicPr>
          <p:cNvPr id="7" name="Picture 6" descr="A screenshot of a graph&#10;&#10;Description automatically generated">
            <a:extLst>
              <a:ext uri="{FF2B5EF4-FFF2-40B4-BE49-F238E27FC236}">
                <a16:creationId xmlns:a16="http://schemas.microsoft.com/office/drawing/2014/main" id="{6BB4863D-32C5-9637-BB9D-FF9DB5132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459" y="1970411"/>
            <a:ext cx="5280212" cy="3468595"/>
          </a:xfrm>
          <a:prstGeom prst="rect">
            <a:avLst/>
          </a:prstGeom>
        </p:spPr>
      </p:pic>
    </p:spTree>
    <p:extLst>
      <p:ext uri="{BB962C8B-B14F-4D97-AF65-F5344CB8AC3E}">
        <p14:creationId xmlns:p14="http://schemas.microsoft.com/office/powerpoint/2010/main" val="4050084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14E5-CC0A-8BD6-43FF-BF6FA6D31FA6}"/>
              </a:ext>
            </a:extLst>
          </p:cNvPr>
          <p:cNvSpPr>
            <a:spLocks noGrp="1"/>
          </p:cNvSpPr>
          <p:nvPr>
            <p:ph type="title"/>
          </p:nvPr>
        </p:nvSpPr>
        <p:spPr>
          <a:xfrm>
            <a:off x="3122981" y="1731956"/>
            <a:ext cx="5764806" cy="4547820"/>
          </a:xfrm>
        </p:spPr>
        <p:txBody>
          <a:bodyPr>
            <a:noAutofit/>
          </a:bodyPr>
          <a:lstStyle/>
          <a:p>
            <a:pPr marL="0" marR="0">
              <a:spcBef>
                <a:spcPts val="0"/>
              </a:spcBef>
              <a:spcAft>
                <a:spcPts val="0"/>
              </a:spcAft>
            </a:pPr>
            <a:r>
              <a:rPr lang="en-US" sz="1800">
                <a:solidFill>
                  <a:srgbClr val="000000"/>
                </a:solidFill>
                <a:effectLst/>
                <a:latin typeface="Aptos" panose="020B0004020202020204" pitchFamily="34" charset="0"/>
                <a:ea typeface="Yu Mincho" panose="02020400000000000000" pitchFamily="18" charset="-128"/>
                <a:cs typeface="Arial" panose="020B0604020202020204" pitchFamily="34" charset="0"/>
              </a:rPr>
              <a:t>Used IQR technique to detect and remove outliers.</a:t>
            </a:r>
            <a:br>
              <a:rPr lang="en-US" sz="1800">
                <a:effectLst/>
                <a:latin typeface="Times New Roman" panose="02020603050405020304" pitchFamily="18" charset="0"/>
                <a:ea typeface="Times New Roman" panose="02020603050405020304" pitchFamily="18" charset="0"/>
              </a:rPr>
            </a:br>
            <a:r>
              <a:rPr lang="en-US" sz="1800">
                <a:solidFill>
                  <a:srgbClr val="000000"/>
                </a:solidFill>
                <a:effectLst/>
                <a:latin typeface="Times New Roman" panose="02020603050405020304" pitchFamily="18" charset="0"/>
                <a:ea typeface="Times New Roman" panose="02020603050405020304" pitchFamily="18" charset="0"/>
              </a:rPr>
              <a:t> </a:t>
            </a:r>
            <a:br>
              <a:rPr lang="en-US" sz="1800">
                <a:effectLst/>
                <a:latin typeface="Times New Roman" panose="02020603050405020304" pitchFamily="18" charset="0"/>
                <a:ea typeface="Times New Roman" panose="02020603050405020304" pitchFamily="18" charset="0"/>
              </a:rPr>
            </a:br>
            <a:r>
              <a:rPr lang="en-US" sz="1800">
                <a:effectLst/>
                <a:latin typeface="Aptos" panose="020B0004020202020204" pitchFamily="34" charset="0"/>
                <a:ea typeface="Times New Roman" panose="02020603050405020304" pitchFamily="18" charset="0"/>
              </a:rPr>
              <a:t>Four columns had outliers as follows:</a:t>
            </a:r>
            <a:br>
              <a:rPr lang="en-US" sz="1800">
                <a:effectLst/>
                <a:latin typeface="Times New Roman" panose="02020603050405020304" pitchFamily="18" charset="0"/>
                <a:ea typeface="Times New Roman" panose="02020603050405020304" pitchFamily="18" charset="0"/>
              </a:rPr>
            </a:br>
            <a:r>
              <a:rPr lang="en-US" sz="180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Number of outliers in Flight Distance: 2847</a:t>
            </a:r>
            <a:br>
              <a:rPr lang="en-US" sz="1800">
                <a:effectLst/>
                <a:latin typeface="Times New Roman" panose="02020603050405020304" pitchFamily="18" charset="0"/>
                <a:ea typeface="Times New Roman" panose="02020603050405020304" pitchFamily="18" charset="0"/>
              </a:rPr>
            </a:br>
            <a:r>
              <a:rPr lang="en-US" sz="180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Number of outliers in </a:t>
            </a:r>
            <a:r>
              <a:rPr lang="en-US" sz="1800" err="1">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Checkin</a:t>
            </a:r>
            <a:r>
              <a:rPr lang="en-US" sz="180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 service: 16059</a:t>
            </a:r>
            <a:br>
              <a:rPr lang="en-US" sz="1800">
                <a:effectLst/>
                <a:latin typeface="Times New Roman" panose="02020603050405020304" pitchFamily="18" charset="0"/>
                <a:ea typeface="Times New Roman" panose="02020603050405020304" pitchFamily="18" charset="0"/>
              </a:rPr>
            </a:br>
            <a:r>
              <a:rPr lang="en-US" sz="180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Number of outliers in Departure Delay in Minutes: 17970</a:t>
            </a:r>
            <a:br>
              <a:rPr lang="en-US" sz="1800">
                <a:effectLst/>
                <a:latin typeface="Times New Roman" panose="02020603050405020304" pitchFamily="18" charset="0"/>
                <a:ea typeface="Times New Roman" panose="02020603050405020304" pitchFamily="18" charset="0"/>
              </a:rPr>
            </a:br>
            <a:r>
              <a:rPr lang="en-US" sz="180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Number of outliers in Arrival Delay in Minutes: 17492</a:t>
            </a:r>
            <a:br>
              <a:rPr lang="en-US" sz="180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br>
            <a:br>
              <a:rPr lang="en-US" sz="180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br>
            <a:r>
              <a:rPr lang="en-US" sz="1800">
                <a:solidFill>
                  <a:srgbClr val="000000"/>
                </a:solidFill>
                <a:effectLst/>
                <a:latin typeface="Aptos" panose="020B0004020202020204" pitchFamily="34" charset="0"/>
                <a:ea typeface="Yu Mincho" panose="02020400000000000000" pitchFamily="18" charset="-128"/>
                <a:cs typeface="System Font"/>
              </a:rPr>
              <a:t>Original </a:t>
            </a:r>
            <a:r>
              <a:rPr lang="en-US" sz="1800" err="1">
                <a:solidFill>
                  <a:srgbClr val="000000"/>
                </a:solidFill>
                <a:effectLst/>
                <a:latin typeface="Aptos" panose="020B0004020202020204" pitchFamily="34" charset="0"/>
                <a:ea typeface="Yu Mincho" panose="02020400000000000000" pitchFamily="18" charset="-128"/>
                <a:cs typeface="System Font"/>
              </a:rPr>
              <a:t>dataframe</a:t>
            </a:r>
            <a:r>
              <a:rPr lang="en-US" sz="1800">
                <a:solidFill>
                  <a:srgbClr val="000000"/>
                </a:solidFill>
                <a:effectLst/>
                <a:latin typeface="Aptos" panose="020B0004020202020204" pitchFamily="34" charset="0"/>
                <a:ea typeface="Yu Mincho" panose="02020400000000000000" pitchFamily="18" charset="-128"/>
                <a:cs typeface="System Font"/>
              </a:rPr>
              <a:t> rows: </a:t>
            </a:r>
            <a:r>
              <a:rPr lang="en-US" sz="1800" b="1">
                <a:solidFill>
                  <a:srgbClr val="000000"/>
                </a:solidFill>
                <a:effectLst/>
                <a:latin typeface="Aptos" panose="020B0004020202020204" pitchFamily="34" charset="0"/>
                <a:ea typeface="Yu Mincho" panose="02020400000000000000" pitchFamily="18" charset="-128"/>
                <a:cs typeface="System Font"/>
              </a:rPr>
              <a:t>129880</a:t>
            </a:r>
            <a:br>
              <a:rPr lang="en-US" sz="1800">
                <a:effectLst/>
                <a:latin typeface="Times New Roman" panose="02020603050405020304" pitchFamily="18" charset="0"/>
                <a:ea typeface="Times New Roman" panose="02020603050405020304" pitchFamily="18" charset="0"/>
              </a:rPr>
            </a:br>
            <a:r>
              <a:rPr lang="en-US" sz="1800" err="1">
                <a:solidFill>
                  <a:srgbClr val="000000"/>
                </a:solidFill>
                <a:effectLst/>
                <a:latin typeface="Aptos" panose="020B0004020202020204" pitchFamily="34" charset="0"/>
                <a:ea typeface="Yu Mincho" panose="02020400000000000000" pitchFamily="18" charset="-128"/>
                <a:cs typeface="System Font"/>
              </a:rPr>
              <a:t>Dataframe</a:t>
            </a:r>
            <a:r>
              <a:rPr lang="en-US" sz="1800">
                <a:solidFill>
                  <a:srgbClr val="000000"/>
                </a:solidFill>
                <a:effectLst/>
                <a:latin typeface="Aptos" panose="020B0004020202020204" pitchFamily="34" charset="0"/>
                <a:ea typeface="Yu Mincho" panose="02020400000000000000" pitchFamily="18" charset="-128"/>
                <a:cs typeface="System Font"/>
              </a:rPr>
              <a:t> rows after removing outliers: </a:t>
            </a:r>
            <a:r>
              <a:rPr lang="en-US" sz="1800" b="1">
                <a:solidFill>
                  <a:srgbClr val="000000"/>
                </a:solidFill>
                <a:effectLst/>
                <a:latin typeface="Aptos" panose="020B0004020202020204" pitchFamily="34" charset="0"/>
                <a:ea typeface="Yu Mincho" panose="02020400000000000000" pitchFamily="18" charset="-128"/>
                <a:cs typeface="System Font"/>
              </a:rPr>
              <a:t>82637</a:t>
            </a:r>
            <a:br>
              <a:rPr lang="en-US" sz="1800">
                <a:effectLst/>
                <a:latin typeface="Times New Roman" panose="02020603050405020304" pitchFamily="18" charset="0"/>
                <a:ea typeface="Times New Roman" panose="02020603050405020304" pitchFamily="18" charset="0"/>
              </a:rPr>
            </a:br>
            <a:r>
              <a:rPr lang="en-US" sz="1800">
                <a:solidFill>
                  <a:srgbClr val="212121"/>
                </a:solidFill>
                <a:effectLst/>
                <a:highlight>
                  <a:srgbClr val="FFFFFF"/>
                </a:highlight>
                <a:latin typeface="Aptos" panose="020B0004020202020204" pitchFamily="34" charset="0"/>
                <a:ea typeface="Times New Roman" panose="02020603050405020304" pitchFamily="18" charset="0"/>
                <a:cs typeface="Courier New" panose="02070309020205020404" pitchFamily="49" charset="0"/>
              </a:rPr>
              <a:t> </a:t>
            </a:r>
            <a:br>
              <a:rPr lang="en-US" sz="1800">
                <a:effectLst/>
                <a:latin typeface="Times New Roman" panose="02020603050405020304" pitchFamily="18" charset="0"/>
                <a:ea typeface="Times New Roman" panose="02020603050405020304" pitchFamily="18" charset="0"/>
              </a:rPr>
            </a:br>
            <a:endParaRPr lang="en-US" sz="180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D53546BE-746F-C27A-FB71-47C056929EE9}"/>
              </a:ext>
            </a:extLst>
          </p:cNvPr>
          <p:cNvSpPr txBox="1"/>
          <p:nvPr/>
        </p:nvSpPr>
        <p:spPr>
          <a:xfrm>
            <a:off x="1136822" y="469557"/>
            <a:ext cx="9737124" cy="461665"/>
          </a:xfrm>
          <a:prstGeom prst="rect">
            <a:avLst/>
          </a:prstGeom>
          <a:noFill/>
        </p:spPr>
        <p:txBody>
          <a:bodyPr wrap="square" rtlCol="0">
            <a:spAutoFit/>
          </a:bodyPr>
          <a:lstStyle/>
          <a:p>
            <a:pPr algn="ctr"/>
            <a:r>
              <a:rPr lang="en-US" sz="2400" b="1" i="0" u="none" strike="noStrike">
                <a:solidFill>
                  <a:srgbClr val="0070C0"/>
                </a:solidFill>
                <a:effectLst/>
                <a:latin typeface="+mn-lt"/>
              </a:rPr>
              <a:t>Model Evaluation with outliers removed:</a:t>
            </a:r>
            <a:endParaRPr lang="en-US" sz="2400">
              <a:solidFill>
                <a:srgbClr val="0070C0"/>
              </a:solidFill>
            </a:endParaRPr>
          </a:p>
        </p:txBody>
      </p:sp>
    </p:spTree>
    <p:extLst>
      <p:ext uri="{BB962C8B-B14F-4D97-AF65-F5344CB8AC3E}">
        <p14:creationId xmlns:p14="http://schemas.microsoft.com/office/powerpoint/2010/main" val="1738062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flight distance&#10;&#10;Description automatically generated">
            <a:extLst>
              <a:ext uri="{FF2B5EF4-FFF2-40B4-BE49-F238E27FC236}">
                <a16:creationId xmlns:a16="http://schemas.microsoft.com/office/drawing/2014/main" id="{2C20958B-8E54-824D-C959-8C7D96A3DF18}"/>
              </a:ext>
            </a:extLst>
          </p:cNvPr>
          <p:cNvPicPr>
            <a:picLocks noChangeAspect="1"/>
          </p:cNvPicPr>
          <p:nvPr/>
        </p:nvPicPr>
        <p:blipFill>
          <a:blip r:embed="rId2"/>
          <a:stretch>
            <a:fillRect/>
          </a:stretch>
        </p:blipFill>
        <p:spPr>
          <a:xfrm>
            <a:off x="1876925" y="500454"/>
            <a:ext cx="3638884" cy="2750124"/>
          </a:xfrm>
          <a:prstGeom prst="rect">
            <a:avLst/>
          </a:prstGeom>
        </p:spPr>
      </p:pic>
      <p:pic>
        <p:nvPicPr>
          <p:cNvPr id="9" name="Picture 8" descr="A diagram of a service&#10;&#10;Description automatically generated">
            <a:extLst>
              <a:ext uri="{FF2B5EF4-FFF2-40B4-BE49-F238E27FC236}">
                <a16:creationId xmlns:a16="http://schemas.microsoft.com/office/drawing/2014/main" id="{81A7ABCE-8F20-3185-8A40-52F139487252}"/>
              </a:ext>
            </a:extLst>
          </p:cNvPr>
          <p:cNvPicPr>
            <a:picLocks noChangeAspect="1"/>
          </p:cNvPicPr>
          <p:nvPr/>
        </p:nvPicPr>
        <p:blipFill>
          <a:blip r:embed="rId3"/>
          <a:stretch>
            <a:fillRect/>
          </a:stretch>
        </p:blipFill>
        <p:spPr>
          <a:xfrm>
            <a:off x="6382501" y="580530"/>
            <a:ext cx="3513221" cy="2670048"/>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5383F0F6-FBD8-3DF2-19DE-468F76AFC1E8}"/>
              </a:ext>
            </a:extLst>
          </p:cNvPr>
          <p:cNvPicPr>
            <a:picLocks noChangeAspect="1"/>
          </p:cNvPicPr>
          <p:nvPr/>
        </p:nvPicPr>
        <p:blipFill>
          <a:blip r:embed="rId4"/>
          <a:stretch>
            <a:fillRect/>
          </a:stretch>
        </p:blipFill>
        <p:spPr>
          <a:xfrm>
            <a:off x="1672389" y="3429000"/>
            <a:ext cx="8223333" cy="3155575"/>
          </a:xfrm>
          <a:prstGeom prst="rect">
            <a:avLst/>
          </a:prstGeom>
        </p:spPr>
      </p:pic>
    </p:spTree>
    <p:extLst>
      <p:ext uri="{BB962C8B-B14F-4D97-AF65-F5344CB8AC3E}">
        <p14:creationId xmlns:p14="http://schemas.microsoft.com/office/powerpoint/2010/main" val="1345845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14E5-CC0A-8BD6-43FF-BF6FA6D31FA6}"/>
              </a:ext>
            </a:extLst>
          </p:cNvPr>
          <p:cNvSpPr>
            <a:spLocks noGrp="1"/>
          </p:cNvSpPr>
          <p:nvPr>
            <p:ph type="title"/>
          </p:nvPr>
        </p:nvSpPr>
        <p:spPr>
          <a:xfrm>
            <a:off x="615774" y="1530249"/>
            <a:ext cx="4371863" cy="4547820"/>
          </a:xfrm>
        </p:spPr>
        <p:txBody>
          <a:bodyPr>
            <a:noAutofit/>
          </a:bodyPr>
          <a:lstStyle/>
          <a:p>
            <a:pPr marL="0" marR="0">
              <a:spcBef>
                <a:spcPts val="0"/>
              </a:spcBef>
              <a:spcAft>
                <a:spcPts val="0"/>
              </a:spcAft>
            </a:pPr>
            <a:r>
              <a:rPr lang="en-US" sz="1800" b="1">
                <a:effectLst/>
                <a:latin typeface="+mn-lt"/>
                <a:ea typeface="Times New Roman" panose="02020603050405020304" pitchFamily="18" charset="0"/>
              </a:rPr>
              <a:t>Compared to model performance with scaling technique, all models showed decrease in performance</a:t>
            </a:r>
            <a:r>
              <a:rPr lang="en-US" sz="1800">
                <a:effectLst/>
                <a:latin typeface="+mn-lt"/>
                <a:ea typeface="Times New Roman" panose="02020603050405020304" pitchFamily="18" charset="0"/>
              </a:rPr>
              <a:t>.</a:t>
            </a:r>
            <a:br>
              <a:rPr lang="en-US" sz="1800">
                <a:effectLst/>
                <a:latin typeface="+mn-lt"/>
                <a:ea typeface="Times New Roman" panose="02020603050405020304" pitchFamily="18" charset="0"/>
              </a:rPr>
            </a:br>
            <a:br>
              <a:rPr lang="en-US" sz="1800">
                <a:effectLst/>
                <a:latin typeface="+mn-lt"/>
                <a:ea typeface="Times New Roman" panose="02020603050405020304" pitchFamily="18" charset="0"/>
              </a:rPr>
            </a:br>
            <a:br>
              <a:rPr lang="en-US" sz="1800">
                <a:effectLst/>
                <a:latin typeface="+mn-lt"/>
                <a:ea typeface="Times New Roman" panose="02020603050405020304" pitchFamily="18" charset="0"/>
              </a:rPr>
            </a:br>
            <a:r>
              <a:rPr lang="en-US" sz="1800">
                <a:solidFill>
                  <a:srgbClr val="000000"/>
                </a:solidFill>
                <a:effectLst/>
                <a:latin typeface="+mn-lt"/>
                <a:ea typeface="Times New Roman" panose="02020603050405020304" pitchFamily="18" charset="0"/>
              </a:rPr>
              <a:t>Random Forest is best performing model followed by XGBoost classifier.</a:t>
            </a:r>
            <a:endParaRPr lang="en-US" sz="1800">
              <a:effectLst/>
              <a:latin typeface="+mn-lt"/>
              <a:ea typeface="Times New Roman" panose="02020603050405020304" pitchFamily="18" charset="0"/>
            </a:endParaRPr>
          </a:p>
        </p:txBody>
      </p:sp>
      <p:sp>
        <p:nvSpPr>
          <p:cNvPr id="4" name="TextBox 3">
            <a:extLst>
              <a:ext uri="{FF2B5EF4-FFF2-40B4-BE49-F238E27FC236}">
                <a16:creationId xmlns:a16="http://schemas.microsoft.com/office/drawing/2014/main" id="{D53546BE-746F-C27A-FB71-47C056929EE9}"/>
              </a:ext>
            </a:extLst>
          </p:cNvPr>
          <p:cNvSpPr txBox="1"/>
          <p:nvPr/>
        </p:nvSpPr>
        <p:spPr>
          <a:xfrm>
            <a:off x="1136822" y="469557"/>
            <a:ext cx="9737124" cy="461665"/>
          </a:xfrm>
          <a:prstGeom prst="rect">
            <a:avLst/>
          </a:prstGeom>
          <a:noFill/>
        </p:spPr>
        <p:txBody>
          <a:bodyPr wrap="square" rtlCol="0">
            <a:spAutoFit/>
          </a:bodyPr>
          <a:lstStyle/>
          <a:p>
            <a:pPr algn="ctr"/>
            <a:r>
              <a:rPr lang="en-US" sz="2400" b="1" i="0" u="none" strike="noStrike">
                <a:solidFill>
                  <a:srgbClr val="0070C0"/>
                </a:solidFill>
                <a:effectLst/>
                <a:latin typeface="+mn-lt"/>
              </a:rPr>
              <a:t>Model Evaluation with outliers removed:</a:t>
            </a:r>
            <a:endParaRPr lang="en-US" sz="2400">
              <a:solidFill>
                <a:srgbClr val="0070C0"/>
              </a:solidFill>
            </a:endParaRPr>
          </a:p>
        </p:txBody>
      </p:sp>
      <p:pic>
        <p:nvPicPr>
          <p:cNvPr id="3" name="Picture 2" descr="A table with numbers and text&#10;&#10;Description automatically generated">
            <a:extLst>
              <a:ext uri="{FF2B5EF4-FFF2-40B4-BE49-F238E27FC236}">
                <a16:creationId xmlns:a16="http://schemas.microsoft.com/office/drawing/2014/main" id="{274FF4A7-3047-8F71-90B2-D73D1429D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608" y="1960128"/>
            <a:ext cx="6811392" cy="3688062"/>
          </a:xfrm>
          <a:prstGeom prst="rect">
            <a:avLst/>
          </a:prstGeom>
        </p:spPr>
      </p:pic>
    </p:spTree>
    <p:extLst>
      <p:ext uri="{BB962C8B-B14F-4D97-AF65-F5344CB8AC3E}">
        <p14:creationId xmlns:p14="http://schemas.microsoft.com/office/powerpoint/2010/main" val="2328889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14E5-CC0A-8BD6-43FF-BF6FA6D31FA6}"/>
              </a:ext>
            </a:extLst>
          </p:cNvPr>
          <p:cNvSpPr>
            <a:spLocks noGrp="1"/>
          </p:cNvSpPr>
          <p:nvPr>
            <p:ph type="title"/>
          </p:nvPr>
        </p:nvSpPr>
        <p:spPr>
          <a:xfrm>
            <a:off x="615773" y="4448786"/>
            <a:ext cx="11105171" cy="2090559"/>
          </a:xfrm>
        </p:spPr>
        <p:txBody>
          <a:bodyPr>
            <a:noAutofit/>
          </a:bodyPr>
          <a:lstStyle/>
          <a:p>
            <a:pPr marL="0" marR="0">
              <a:spcBef>
                <a:spcPts val="0"/>
              </a:spcBef>
              <a:spcAft>
                <a:spcPts val="0"/>
              </a:spcAft>
            </a:pPr>
            <a:r>
              <a:rPr lang="en-US" sz="1800">
                <a:effectLst/>
                <a:latin typeface="+mn-lt"/>
                <a:ea typeface="Times New Roman" panose="02020603050405020304" pitchFamily="18" charset="0"/>
              </a:rPr>
              <a:t>Outliers can be data errors or natural values in real world. Considering this dataset, we think outliers in this dataset are values we can get in real world.</a:t>
            </a:r>
            <a:br>
              <a:rPr lang="en-US" sz="1800">
                <a:effectLst/>
                <a:latin typeface="+mn-lt"/>
                <a:ea typeface="Times New Roman" panose="02020603050405020304" pitchFamily="18" charset="0"/>
              </a:rPr>
            </a:br>
            <a:r>
              <a:rPr lang="en-US" sz="1800" b="1">
                <a:effectLst/>
                <a:latin typeface="+mn-lt"/>
                <a:ea typeface="Times New Roman" panose="02020603050405020304" pitchFamily="18" charset="0"/>
              </a:rPr>
              <a:t> </a:t>
            </a:r>
            <a:br>
              <a:rPr lang="en-US" sz="1800">
                <a:effectLst/>
                <a:latin typeface="+mn-lt"/>
                <a:ea typeface="Times New Roman" panose="02020603050405020304" pitchFamily="18" charset="0"/>
              </a:rPr>
            </a:br>
            <a:r>
              <a:rPr lang="en-US" sz="1800">
                <a:solidFill>
                  <a:srgbClr val="000000"/>
                </a:solidFill>
                <a:effectLst/>
                <a:latin typeface="+mn-lt"/>
                <a:ea typeface="-webkit-standard"/>
                <a:cs typeface="-webkit-standard"/>
              </a:rPr>
              <a:t>The difference between 129880 and 82637 is approximately 36.37% of 129880.</a:t>
            </a:r>
            <a:br>
              <a:rPr lang="en-US" sz="1800">
                <a:solidFill>
                  <a:srgbClr val="000000"/>
                </a:solidFill>
                <a:effectLst/>
                <a:latin typeface="+mn-lt"/>
                <a:ea typeface="-webkit-standard"/>
                <a:cs typeface="-webkit-standard"/>
              </a:rPr>
            </a:br>
            <a:br>
              <a:rPr lang="en-US" sz="1800">
                <a:effectLst/>
                <a:latin typeface="+mn-lt"/>
                <a:ea typeface="Times New Roman" panose="02020603050405020304" pitchFamily="18" charset="0"/>
              </a:rPr>
            </a:br>
            <a:r>
              <a:rPr lang="en-US" sz="1800">
                <a:effectLst/>
                <a:latin typeface="+mn-lt"/>
                <a:ea typeface="Times New Roman" panose="02020603050405020304" pitchFamily="18" charset="0"/>
              </a:rPr>
              <a:t>When we removed outliers, we also lost a chunk of data that impacted our modal performance.</a:t>
            </a:r>
          </a:p>
        </p:txBody>
      </p:sp>
      <p:pic>
        <p:nvPicPr>
          <p:cNvPr id="5" name="Picture 4" descr="A screen shot of a graph&#10;&#10;Description automatically generated">
            <a:extLst>
              <a:ext uri="{FF2B5EF4-FFF2-40B4-BE49-F238E27FC236}">
                <a16:creationId xmlns:a16="http://schemas.microsoft.com/office/drawing/2014/main" id="{0270D341-6866-09EC-D46D-0A815963D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85" y="1266017"/>
            <a:ext cx="5601122" cy="3015038"/>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0D6A9246-8CDC-3173-FFBE-F20326AF61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24251"/>
            <a:ext cx="5601122" cy="3098570"/>
          </a:xfrm>
          <a:prstGeom prst="rect">
            <a:avLst/>
          </a:prstGeom>
        </p:spPr>
      </p:pic>
    </p:spTree>
    <p:extLst>
      <p:ext uri="{BB962C8B-B14F-4D97-AF65-F5344CB8AC3E}">
        <p14:creationId xmlns:p14="http://schemas.microsoft.com/office/powerpoint/2010/main" val="289778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9BEF-9467-5996-F2E5-F1C922CDFD15}"/>
              </a:ext>
            </a:extLst>
          </p:cNvPr>
          <p:cNvSpPr>
            <a:spLocks noGrp="1"/>
          </p:cNvSpPr>
          <p:nvPr>
            <p:ph type="title"/>
          </p:nvPr>
        </p:nvSpPr>
        <p:spPr>
          <a:xfrm>
            <a:off x="838200" y="868046"/>
            <a:ext cx="10515600" cy="874128"/>
          </a:xfrm>
        </p:spPr>
        <p:txBody>
          <a:bodyPr>
            <a:normAutofit/>
          </a:bodyPr>
          <a:lstStyle/>
          <a:p>
            <a:r>
              <a:rPr lang="en-US" sz="3200" b="1">
                <a:solidFill>
                  <a:srgbClr val="0070C0"/>
                </a:solidFill>
                <a:effectLst/>
                <a:latin typeface="+mn-lt"/>
                <a:ea typeface="Times New Roman" panose="02020603050405020304" pitchFamily="18" charset="0"/>
              </a:rPr>
              <a:t>Customer Satisfaction Importance</a:t>
            </a:r>
            <a:endParaRPr lang="en-US" sz="3200" b="1">
              <a:solidFill>
                <a:srgbClr val="0070C0"/>
              </a:solidFill>
              <a:latin typeface="+mn-lt"/>
            </a:endParaRPr>
          </a:p>
        </p:txBody>
      </p:sp>
      <p:sp>
        <p:nvSpPr>
          <p:cNvPr id="3" name="Content Placeholder 2">
            <a:extLst>
              <a:ext uri="{FF2B5EF4-FFF2-40B4-BE49-F238E27FC236}">
                <a16:creationId xmlns:a16="http://schemas.microsoft.com/office/drawing/2014/main" id="{28CF74D4-17C4-9EDE-EA7D-46883F567909}"/>
              </a:ext>
            </a:extLst>
          </p:cNvPr>
          <p:cNvSpPr>
            <a:spLocks noGrp="1"/>
          </p:cNvSpPr>
          <p:nvPr>
            <p:ph idx="1"/>
          </p:nvPr>
        </p:nvSpPr>
        <p:spPr>
          <a:xfrm>
            <a:off x="838200" y="1792708"/>
            <a:ext cx="10515600" cy="4351338"/>
          </a:xfrm>
        </p:spPr>
        <p:txBody>
          <a:bodyPr/>
          <a:lstStyle/>
          <a:p>
            <a:pPr marL="0" marR="0" indent="0">
              <a:spcBef>
                <a:spcPts val="0"/>
              </a:spcBef>
              <a:spcAft>
                <a:spcPts val="0"/>
              </a:spcAft>
              <a:buNone/>
            </a:pPr>
            <a:r>
              <a:rPr lang="en-US" sz="2000" b="1">
                <a:effectLst/>
                <a:ea typeface="Times New Roman" panose="02020603050405020304" pitchFamily="18" charset="0"/>
              </a:rPr>
              <a:t>Customer satisfaction is very crucial part of service in the airline industry. </a:t>
            </a:r>
          </a:p>
          <a:p>
            <a:pPr marL="0" marR="0" indent="0">
              <a:spcBef>
                <a:spcPts val="0"/>
              </a:spcBef>
              <a:spcAft>
                <a:spcPts val="0"/>
              </a:spcAft>
              <a:buNone/>
            </a:pPr>
            <a:endParaRPr lang="en-US" sz="1800">
              <a:effectLst/>
              <a:ea typeface="Times New Roman" panose="02020603050405020304" pitchFamily="18" charset="0"/>
            </a:endParaRPr>
          </a:p>
          <a:p>
            <a:pPr marL="0" marR="0" indent="0">
              <a:spcBef>
                <a:spcPts val="0"/>
              </a:spcBef>
              <a:spcAft>
                <a:spcPts val="0"/>
              </a:spcAft>
              <a:buNone/>
            </a:pPr>
            <a:endParaRPr lang="en-US" sz="1800">
              <a:effectLst/>
              <a:ea typeface="Times New Roman" panose="02020603050405020304" pitchFamily="18" charset="0"/>
            </a:endParaRPr>
          </a:p>
          <a:p>
            <a:pPr marL="0" marR="0">
              <a:spcBef>
                <a:spcPts val="0"/>
              </a:spcBef>
              <a:spcAft>
                <a:spcPts val="0"/>
              </a:spcAft>
            </a:pPr>
            <a:r>
              <a:rPr lang="en-US" sz="1800" b="1">
                <a:effectLst/>
                <a:ea typeface="Times New Roman" panose="02020603050405020304" pitchFamily="18" charset="0"/>
              </a:rPr>
              <a:t>Competitive Market:</a:t>
            </a:r>
            <a:r>
              <a:rPr lang="en-US" sz="1800">
                <a:effectLst/>
                <a:ea typeface="Times New Roman" panose="02020603050405020304" pitchFamily="18" charset="0"/>
              </a:rPr>
              <a:t> The airline industry is competitive. High satisfaction leads to more repeat customers, attracts new flyers and generate more revenue.</a:t>
            </a:r>
          </a:p>
          <a:p>
            <a:pPr marL="0" marR="0">
              <a:spcBef>
                <a:spcPts val="0"/>
              </a:spcBef>
              <a:spcAft>
                <a:spcPts val="0"/>
              </a:spcAft>
            </a:pPr>
            <a:endParaRPr lang="en-US" sz="1800">
              <a:effectLst/>
              <a:ea typeface="Times New Roman" panose="02020603050405020304" pitchFamily="18" charset="0"/>
            </a:endParaRPr>
          </a:p>
          <a:p>
            <a:pPr marL="0" marR="0">
              <a:spcBef>
                <a:spcPts val="0"/>
              </a:spcBef>
              <a:spcAft>
                <a:spcPts val="0"/>
              </a:spcAft>
            </a:pPr>
            <a:r>
              <a:rPr lang="en-US" sz="1800" b="1">
                <a:effectLst/>
                <a:ea typeface="Times New Roman" panose="02020603050405020304" pitchFamily="18" charset="0"/>
              </a:rPr>
              <a:t>Financial Performance:</a:t>
            </a:r>
            <a:r>
              <a:rPr lang="en-US" sz="1800">
                <a:effectLst/>
                <a:ea typeface="Times New Roman" panose="02020603050405020304" pitchFamily="18" charset="0"/>
              </a:rPr>
              <a:t> Satisfied passengers are less likely to complain that translates to lower customer service costs for the airline. Additionally, happy customers might spend more on extras like onboard Wi-Fi or premium meals, boosting revenue.</a:t>
            </a:r>
          </a:p>
          <a:p>
            <a:pPr marL="0" marR="0">
              <a:spcBef>
                <a:spcPts val="0"/>
              </a:spcBef>
              <a:spcAft>
                <a:spcPts val="0"/>
              </a:spcAft>
            </a:pPr>
            <a:endParaRPr lang="en-US" sz="1800">
              <a:effectLst/>
              <a:ea typeface="Times New Roman" panose="02020603050405020304" pitchFamily="18" charset="0"/>
            </a:endParaRPr>
          </a:p>
          <a:p>
            <a:pPr marL="0" marR="0">
              <a:spcBef>
                <a:spcPts val="0"/>
              </a:spcBef>
              <a:spcAft>
                <a:spcPts val="0"/>
              </a:spcAft>
            </a:pPr>
            <a:r>
              <a:rPr lang="en-US" sz="1800" b="1">
                <a:effectLst/>
                <a:ea typeface="Times New Roman" panose="02020603050405020304" pitchFamily="18" charset="0"/>
              </a:rPr>
              <a:t>Brand Image:</a:t>
            </a:r>
            <a:r>
              <a:rPr lang="en-US" sz="1800">
                <a:effectLst/>
                <a:ea typeface="Times New Roman" panose="02020603050405020304" pitchFamily="18" charset="0"/>
              </a:rPr>
              <a:t> High satisfaction levels are associated with positive brand perception, making the airline more attractive to travelers.</a:t>
            </a:r>
          </a:p>
          <a:p>
            <a:pPr marL="0" marR="0" indent="0">
              <a:spcBef>
                <a:spcPts val="0"/>
              </a:spcBef>
              <a:spcAft>
                <a:spcPts val="0"/>
              </a:spcAft>
              <a:buNone/>
            </a:pP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800">
              <a:effectLst/>
              <a:latin typeface="Times New Roman" panose="02020603050405020304" pitchFamily="18" charset="0"/>
              <a:ea typeface="Times New Roman" panose="02020603050405020304" pitchFamily="18" charset="0"/>
            </a:endParaRPr>
          </a:p>
          <a:p>
            <a:pPr marL="0" indent="0">
              <a:buNone/>
            </a:pPr>
            <a:endParaRPr lang="en-US"/>
          </a:p>
        </p:txBody>
      </p:sp>
    </p:spTree>
    <p:extLst>
      <p:ext uri="{BB962C8B-B14F-4D97-AF65-F5344CB8AC3E}">
        <p14:creationId xmlns:p14="http://schemas.microsoft.com/office/powerpoint/2010/main" val="284837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758574-B9B2-857D-8943-A295AC6EE34A}"/>
              </a:ext>
            </a:extLst>
          </p:cNvPr>
          <p:cNvSpPr txBox="1"/>
          <p:nvPr/>
        </p:nvSpPr>
        <p:spPr>
          <a:xfrm>
            <a:off x="2737162" y="2136338"/>
            <a:ext cx="6536443" cy="2585323"/>
          </a:xfrm>
          <a:prstGeom prst="rect">
            <a:avLst/>
          </a:prstGeom>
          <a:noFill/>
        </p:spPr>
        <p:txBody>
          <a:bodyPr wrap="square" rtlCol="0">
            <a:spAutoFit/>
          </a:bodyPr>
          <a:lstStyle/>
          <a:p>
            <a:pPr marL="0" marR="0">
              <a:spcBef>
                <a:spcPts val="0"/>
              </a:spcBef>
              <a:spcAft>
                <a:spcPts val="0"/>
              </a:spcAft>
            </a:pPr>
            <a:r>
              <a:rPr lang="en-US" sz="1800">
                <a:effectLst/>
                <a:ea typeface="Times New Roman" panose="02020603050405020304" pitchFamily="18" charset="0"/>
              </a:rPr>
              <a:t> </a:t>
            </a:r>
          </a:p>
          <a:p>
            <a:pPr marL="0" marR="0">
              <a:spcBef>
                <a:spcPts val="0"/>
              </a:spcBef>
              <a:spcAft>
                <a:spcPts val="0"/>
              </a:spcAft>
            </a:pPr>
            <a:r>
              <a:rPr lang="en-US" sz="1800" b="1">
                <a:effectLst/>
                <a:ea typeface="Times New Roman" panose="02020603050405020304" pitchFamily="18" charset="0"/>
              </a:rPr>
              <a:t>We used </a:t>
            </a:r>
            <a:r>
              <a:rPr lang="en-US" sz="1800" b="1">
                <a:effectLst/>
                <a:ea typeface="Aptos" panose="020B0004020202020204" pitchFamily="34" charset="0"/>
                <a:cs typeface="Aptos" panose="020B0004020202020204" pitchFamily="34" charset="0"/>
              </a:rPr>
              <a:t>Log Transformation Technique to:</a:t>
            </a:r>
          </a:p>
          <a:p>
            <a:pPr marL="0" marR="0">
              <a:spcBef>
                <a:spcPts val="0"/>
              </a:spcBef>
              <a:spcAft>
                <a:spcPts val="0"/>
              </a:spcAft>
            </a:pPr>
            <a:endParaRPr lang="en-US" sz="1800">
              <a:effectLst/>
              <a:ea typeface="Times New Roman" panose="02020603050405020304" pitchFamily="18" charset="0"/>
            </a:endParaRPr>
          </a:p>
          <a:p>
            <a:pPr marL="342900" marR="0" lvl="0" indent="-342900">
              <a:spcBef>
                <a:spcPts val="0"/>
              </a:spcBef>
              <a:spcAft>
                <a:spcPts val="0"/>
              </a:spcAft>
              <a:buFont typeface="Symbol" pitchFamily="2" charset="2"/>
              <a:buChar char=""/>
            </a:pPr>
            <a:r>
              <a:rPr lang="en-US" sz="1800">
                <a:solidFill>
                  <a:srgbClr val="000000"/>
                </a:solidFill>
                <a:effectLst/>
                <a:ea typeface="Yu Mincho" panose="02020400000000000000" pitchFamily="18" charset="-128"/>
                <a:cs typeface="Arial" panose="020B0604020202020204" pitchFamily="34" charset="0"/>
              </a:rPr>
              <a:t>Normalize highly skewed data.</a:t>
            </a:r>
          </a:p>
          <a:p>
            <a:pPr marL="342900" marR="0" lvl="0" indent="-342900">
              <a:spcBef>
                <a:spcPts val="0"/>
              </a:spcBef>
              <a:spcAft>
                <a:spcPts val="0"/>
              </a:spcAft>
              <a:buFont typeface="Symbol" pitchFamily="2" charset="2"/>
              <a:buChar char=""/>
            </a:pPr>
            <a:endParaRPr lang="en-US" sz="1800">
              <a:effectLst/>
              <a:ea typeface="Times New Roman" panose="02020603050405020304" pitchFamily="18" charset="0"/>
            </a:endParaRPr>
          </a:p>
          <a:p>
            <a:pPr marL="342900" marR="0" lvl="0" indent="-342900">
              <a:spcBef>
                <a:spcPts val="0"/>
              </a:spcBef>
              <a:spcAft>
                <a:spcPts val="0"/>
              </a:spcAft>
              <a:buFont typeface="Symbol" pitchFamily="2" charset="2"/>
              <a:buChar char=""/>
            </a:pPr>
            <a:r>
              <a:rPr lang="en-US" sz="1800">
                <a:solidFill>
                  <a:srgbClr val="000000"/>
                </a:solidFill>
                <a:effectLst/>
                <a:ea typeface="Yu Mincho" panose="02020400000000000000" pitchFamily="18" charset="-128"/>
                <a:cs typeface="Arial" panose="020B0604020202020204" pitchFamily="34" charset="0"/>
              </a:rPr>
              <a:t>Mitigate the impact of outliers by compressing the range of large values. This can make the dataset more robust to outliers and improve the performance of algorithms sensitive to outliers.</a:t>
            </a:r>
            <a:endParaRPr lang="en-US" sz="1800">
              <a:effectLst/>
              <a:ea typeface="Times New Roman" panose="02020603050405020304" pitchFamily="18" charset="0"/>
            </a:endParaRPr>
          </a:p>
        </p:txBody>
      </p:sp>
    </p:spTree>
    <p:extLst>
      <p:ext uri="{BB962C8B-B14F-4D97-AF65-F5344CB8AC3E}">
        <p14:creationId xmlns:p14="http://schemas.microsoft.com/office/powerpoint/2010/main" val="284133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oup of graphs showing flight delay&#10;&#10;Description automatically generated with medium confidence">
            <a:extLst>
              <a:ext uri="{FF2B5EF4-FFF2-40B4-BE49-F238E27FC236}">
                <a16:creationId xmlns:a16="http://schemas.microsoft.com/office/drawing/2014/main" id="{8B91835A-787B-E59A-26F4-335580615A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3868" y="1350311"/>
            <a:ext cx="7444263" cy="4939651"/>
          </a:xfrm>
          <a:prstGeom prst="rect">
            <a:avLst/>
          </a:prstGeom>
        </p:spPr>
      </p:pic>
      <p:sp>
        <p:nvSpPr>
          <p:cNvPr id="6" name="TextBox 5">
            <a:extLst>
              <a:ext uri="{FF2B5EF4-FFF2-40B4-BE49-F238E27FC236}">
                <a16:creationId xmlns:a16="http://schemas.microsoft.com/office/drawing/2014/main" id="{9B7EC1BB-9E47-978B-178A-524793CA2919}"/>
              </a:ext>
            </a:extLst>
          </p:cNvPr>
          <p:cNvSpPr txBox="1"/>
          <p:nvPr/>
        </p:nvSpPr>
        <p:spPr>
          <a:xfrm>
            <a:off x="1136822" y="469557"/>
            <a:ext cx="9737124" cy="461665"/>
          </a:xfrm>
          <a:prstGeom prst="rect">
            <a:avLst/>
          </a:prstGeom>
          <a:noFill/>
        </p:spPr>
        <p:txBody>
          <a:bodyPr wrap="square" rtlCol="0">
            <a:spAutoFit/>
          </a:bodyPr>
          <a:lstStyle/>
          <a:p>
            <a:pPr marL="0" marR="0" algn="ctr">
              <a:spcBef>
                <a:spcPts val="0"/>
              </a:spcBef>
              <a:spcAft>
                <a:spcPts val="0"/>
              </a:spcAft>
            </a:pPr>
            <a:r>
              <a:rPr lang="en-US" sz="2400" b="1">
                <a:solidFill>
                  <a:srgbClr val="0070C0"/>
                </a:solidFill>
                <a:latin typeface="Aptos" panose="020B0004020202020204" pitchFamily="34" charset="0"/>
                <a:ea typeface="Times New Roman" panose="02020603050405020304" pitchFamily="18" charset="0"/>
              </a:rPr>
              <a:t>Distribution b</a:t>
            </a:r>
            <a:r>
              <a:rPr lang="en-US" sz="2400" b="1">
                <a:solidFill>
                  <a:srgbClr val="0070C0"/>
                </a:solidFill>
                <a:effectLst/>
                <a:latin typeface="Aptos" panose="020B0004020202020204" pitchFamily="34" charset="0"/>
                <a:ea typeface="Times New Roman" panose="02020603050405020304" pitchFamily="18" charset="0"/>
              </a:rPr>
              <a:t>efore Log Transformation:</a:t>
            </a:r>
            <a:endParaRPr lang="en-US" sz="2400">
              <a:solidFill>
                <a:srgbClr val="0070C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91349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graphs showing flight delay&#10;&#10;Description automatically generated">
            <a:extLst>
              <a:ext uri="{FF2B5EF4-FFF2-40B4-BE49-F238E27FC236}">
                <a16:creationId xmlns:a16="http://schemas.microsoft.com/office/drawing/2014/main" id="{98A052E2-D8DD-6CE6-5EDB-20E32F919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9487" y="1113660"/>
            <a:ext cx="7853025" cy="5274783"/>
          </a:xfrm>
          <a:prstGeom prst="rect">
            <a:avLst/>
          </a:prstGeom>
        </p:spPr>
      </p:pic>
      <p:sp>
        <p:nvSpPr>
          <p:cNvPr id="6" name="TextBox 5">
            <a:extLst>
              <a:ext uri="{FF2B5EF4-FFF2-40B4-BE49-F238E27FC236}">
                <a16:creationId xmlns:a16="http://schemas.microsoft.com/office/drawing/2014/main" id="{499DE441-10F7-845F-24D7-92C66289ECE8}"/>
              </a:ext>
            </a:extLst>
          </p:cNvPr>
          <p:cNvSpPr txBox="1"/>
          <p:nvPr/>
        </p:nvSpPr>
        <p:spPr>
          <a:xfrm>
            <a:off x="1136822" y="469557"/>
            <a:ext cx="9737124" cy="461665"/>
          </a:xfrm>
          <a:prstGeom prst="rect">
            <a:avLst/>
          </a:prstGeom>
          <a:noFill/>
        </p:spPr>
        <p:txBody>
          <a:bodyPr wrap="square" rtlCol="0">
            <a:spAutoFit/>
          </a:bodyPr>
          <a:lstStyle/>
          <a:p>
            <a:pPr marL="0" marR="0" algn="ctr">
              <a:spcBef>
                <a:spcPts val="0"/>
              </a:spcBef>
              <a:spcAft>
                <a:spcPts val="0"/>
              </a:spcAft>
            </a:pPr>
            <a:r>
              <a:rPr lang="en-US" sz="2400" b="1">
                <a:solidFill>
                  <a:srgbClr val="0070C0"/>
                </a:solidFill>
                <a:latin typeface="Aptos" panose="020B0004020202020204" pitchFamily="34" charset="0"/>
                <a:ea typeface="Times New Roman" panose="02020603050405020304" pitchFamily="18" charset="0"/>
              </a:rPr>
              <a:t>Distribution After</a:t>
            </a:r>
            <a:r>
              <a:rPr lang="en-US" sz="2400" b="1">
                <a:solidFill>
                  <a:srgbClr val="0070C0"/>
                </a:solidFill>
                <a:effectLst/>
                <a:latin typeface="Aptos" panose="020B0004020202020204" pitchFamily="34" charset="0"/>
                <a:ea typeface="Times New Roman" panose="02020603050405020304" pitchFamily="18" charset="0"/>
              </a:rPr>
              <a:t> Log Transformation:</a:t>
            </a:r>
            <a:endParaRPr lang="en-US" sz="2400">
              <a:solidFill>
                <a:srgbClr val="0070C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12333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197E2B-2B12-759E-2F9C-7B71B05A4AEB}"/>
              </a:ext>
            </a:extLst>
          </p:cNvPr>
          <p:cNvSpPr txBox="1"/>
          <p:nvPr/>
        </p:nvSpPr>
        <p:spPr>
          <a:xfrm>
            <a:off x="1136822" y="469557"/>
            <a:ext cx="9737124" cy="461665"/>
          </a:xfrm>
          <a:prstGeom prst="rect">
            <a:avLst/>
          </a:prstGeom>
          <a:noFill/>
        </p:spPr>
        <p:txBody>
          <a:bodyPr wrap="square" rtlCol="0">
            <a:spAutoFit/>
          </a:bodyPr>
          <a:lstStyle/>
          <a:p>
            <a:pPr marL="0" marR="0" algn="ctr">
              <a:spcBef>
                <a:spcPts val="0"/>
              </a:spcBef>
              <a:spcAft>
                <a:spcPts val="0"/>
              </a:spcAft>
            </a:pPr>
            <a:r>
              <a:rPr lang="en-US" sz="2400" b="1">
                <a:solidFill>
                  <a:srgbClr val="0070C0"/>
                </a:solidFill>
                <a:effectLst/>
                <a:latin typeface="Aptos" panose="020B0004020202020204" pitchFamily="34" charset="0"/>
                <a:ea typeface="Times New Roman" panose="02020603050405020304" pitchFamily="18" charset="0"/>
              </a:rPr>
              <a:t>Model Evaluation with Log Transformation Technique:</a:t>
            </a:r>
            <a:endParaRPr lang="en-US" sz="2400">
              <a:solidFill>
                <a:srgbClr val="0070C0"/>
              </a:solidFill>
              <a:effectLst/>
              <a:latin typeface="Times New Roman" panose="02020603050405020304" pitchFamily="18" charset="0"/>
              <a:ea typeface="Times New Roman" panose="02020603050405020304" pitchFamily="18" charset="0"/>
            </a:endParaRPr>
          </a:p>
        </p:txBody>
      </p:sp>
      <p:pic>
        <p:nvPicPr>
          <p:cNvPr id="10" name="Picture 9" descr="A table of numbers and symbols&#10;&#10;Description automatically generated with medium confidence">
            <a:extLst>
              <a:ext uri="{FF2B5EF4-FFF2-40B4-BE49-F238E27FC236}">
                <a16:creationId xmlns:a16="http://schemas.microsoft.com/office/drawing/2014/main" id="{8D067CE8-46EB-CEE0-E35B-DE2CA8687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744" y="1133753"/>
            <a:ext cx="7220512" cy="3057146"/>
          </a:xfrm>
          <a:prstGeom prst="rect">
            <a:avLst/>
          </a:prstGeom>
        </p:spPr>
      </p:pic>
      <p:sp>
        <p:nvSpPr>
          <p:cNvPr id="11" name="Title 1">
            <a:extLst>
              <a:ext uri="{FF2B5EF4-FFF2-40B4-BE49-F238E27FC236}">
                <a16:creationId xmlns:a16="http://schemas.microsoft.com/office/drawing/2014/main" id="{1898F214-4C21-3411-C0A9-9372B2B60915}"/>
              </a:ext>
            </a:extLst>
          </p:cNvPr>
          <p:cNvSpPr>
            <a:spLocks noGrp="1"/>
          </p:cNvSpPr>
          <p:nvPr>
            <p:ph type="title"/>
          </p:nvPr>
        </p:nvSpPr>
        <p:spPr>
          <a:xfrm>
            <a:off x="1595798" y="4393430"/>
            <a:ext cx="8819171" cy="1893996"/>
          </a:xfrm>
        </p:spPr>
        <p:txBody>
          <a:bodyPr>
            <a:noAutofit/>
          </a:bodyPr>
          <a:lstStyle/>
          <a:p>
            <a:pPr marR="0" lvl="0">
              <a:spcBef>
                <a:spcPts val="0"/>
              </a:spcBef>
              <a:spcAft>
                <a:spcPts val="0"/>
              </a:spcAft>
            </a:pPr>
            <a:r>
              <a:rPr lang="en-US" sz="1800" b="1">
                <a:effectLst/>
                <a:latin typeface="Aptos" panose="020B0004020202020204" pitchFamily="34" charset="0"/>
                <a:ea typeface="Times New Roman" panose="02020603050405020304" pitchFamily="18" charset="0"/>
              </a:rPr>
              <a:t>Compared to model performance with scaling </a:t>
            </a:r>
            <a:r>
              <a:rPr lang="en-US" sz="1800" b="1" err="1">
                <a:effectLst/>
                <a:latin typeface="Aptos" panose="020B0004020202020204" pitchFamily="34" charset="0"/>
                <a:ea typeface="Times New Roman" panose="02020603050405020304" pitchFamily="18" charset="0"/>
              </a:rPr>
              <a:t>techique</a:t>
            </a:r>
            <a:r>
              <a:rPr lang="en-US" sz="1800" b="1">
                <a:effectLst/>
                <a:latin typeface="Aptos" panose="020B0004020202020204" pitchFamily="34" charset="0"/>
                <a:ea typeface="Times New Roman" panose="02020603050405020304" pitchFamily="18" charset="0"/>
              </a:rPr>
              <a:t>, all models showed increase in performance.</a:t>
            </a:r>
            <a:br>
              <a:rPr lang="en-US" sz="1800">
                <a:effectLst/>
                <a:latin typeface="Times New Roman" panose="02020603050405020304" pitchFamily="18" charset="0"/>
                <a:ea typeface="Times New Roman" panose="02020603050405020304" pitchFamily="18" charset="0"/>
              </a:rPr>
            </a:br>
            <a:r>
              <a:rPr lang="en-US" sz="1800">
                <a:solidFill>
                  <a:srgbClr val="000000"/>
                </a:solidFill>
                <a:effectLst/>
                <a:latin typeface="Aptos" panose="020B0004020202020204" pitchFamily="34" charset="0"/>
                <a:ea typeface="Yu Mincho" panose="02020400000000000000" pitchFamily="18" charset="-128"/>
                <a:cs typeface="Arial" panose="020B0604020202020204" pitchFamily="34" charset="0"/>
              </a:rPr>
              <a:t>XGBoost Classifier is  best performing model. Although there was minimal difference between accuracy scores (96.40% and 96.37%) between XGBoost Classifier and Random Forest, XGBoost Classifier had an edge over Random Forest in training time speed.</a:t>
            </a:r>
            <a:endParaRPr lang="en-US"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48758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BE1C8BD-8AB5-1534-208D-4BA66BEBE100}"/>
              </a:ext>
            </a:extLst>
          </p:cNvPr>
          <p:cNvGraphicFramePr/>
          <p:nvPr>
            <p:extLst>
              <p:ext uri="{D42A27DB-BD31-4B8C-83A1-F6EECF244321}">
                <p14:modId xmlns:p14="http://schemas.microsoft.com/office/powerpoint/2010/main" val="2855629518"/>
              </p:ext>
            </p:extLst>
          </p:nvPr>
        </p:nvGraphicFramePr>
        <p:xfrm>
          <a:off x="2222601" y="897544"/>
          <a:ext cx="7746798" cy="53924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89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extLst>
              <a:ext uri="{BEBA8EAE-BF5A-486C-A8C5-ECC9F3942E4B}">
                <a14:imgProps xmlns:a14="http://schemas.microsoft.com/office/drawing/2010/main">
                  <a14:imgLayer r:embed="rId3">
                    <a14:imgEffect>
                      <a14:sharpenSoften amount="-5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7204-6B22-4EBC-4FDA-F9DAA250FE30}"/>
              </a:ext>
            </a:extLst>
          </p:cNvPr>
          <p:cNvSpPr>
            <a:spLocks noGrp="1"/>
          </p:cNvSpPr>
          <p:nvPr>
            <p:ph type="title"/>
          </p:nvPr>
        </p:nvSpPr>
        <p:spPr>
          <a:xfrm>
            <a:off x="838200" y="451622"/>
            <a:ext cx="10515600" cy="1048039"/>
          </a:xfrm>
        </p:spPr>
        <p:txBody>
          <a:bodyPr>
            <a:normAutofit/>
          </a:bodyPr>
          <a:lstStyle/>
          <a:p>
            <a:pPr marL="0" marR="0">
              <a:spcBef>
                <a:spcPts val="0"/>
              </a:spcBef>
              <a:spcAft>
                <a:spcPts val="0"/>
              </a:spcAft>
            </a:pPr>
            <a:r>
              <a:rPr lang="en-US" sz="2400" b="1">
                <a:effectLst/>
                <a:latin typeface="Aptos" panose="020B0004020202020204" pitchFamily="34" charset="0"/>
                <a:ea typeface="Times New Roman" panose="02020603050405020304" pitchFamily="18" charset="0"/>
              </a:rPr>
              <a:t>The best performing model we found is the </a:t>
            </a:r>
            <a:r>
              <a:rPr lang="en-US" sz="2400" b="1">
                <a:solidFill>
                  <a:srgbClr val="0070C0"/>
                </a:solidFill>
                <a:effectLst/>
                <a:latin typeface="Aptos" panose="020B0004020202020204" pitchFamily="34" charset="0"/>
                <a:ea typeface="Times New Roman" panose="02020603050405020304" pitchFamily="18" charset="0"/>
              </a:rPr>
              <a:t>XGBoost Classifier:</a:t>
            </a:r>
            <a:endParaRPr lang="en-US" sz="2400" b="1">
              <a:solidFill>
                <a:srgbClr val="0070C0"/>
              </a:solidFill>
              <a:effectLst/>
              <a:latin typeface="Times New Roman" panose="02020603050405020304" pitchFamily="18" charset="0"/>
              <a:ea typeface="Times New Roman" panose="02020603050405020304" pitchFamily="18" charset="0"/>
            </a:endParaRPr>
          </a:p>
        </p:txBody>
      </p:sp>
      <p:pic>
        <p:nvPicPr>
          <p:cNvPr id="4" name="Picture 3" descr="A chart of different colors&#10;&#10;Description automatically generated with medium confidence">
            <a:extLst>
              <a:ext uri="{FF2B5EF4-FFF2-40B4-BE49-F238E27FC236}">
                <a16:creationId xmlns:a16="http://schemas.microsoft.com/office/drawing/2014/main" id="{29F16CE8-60A3-2163-EA43-B9C18A119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617" y="2167146"/>
            <a:ext cx="4355525" cy="3573618"/>
          </a:xfrm>
          <a:prstGeom prst="rect">
            <a:avLst/>
          </a:prstGeom>
        </p:spPr>
      </p:pic>
      <p:pic>
        <p:nvPicPr>
          <p:cNvPr id="5" name="Picture 4" descr="A blue circle with a orange triangle in the middle&#10;&#10;Description automatically generated">
            <a:extLst>
              <a:ext uri="{FF2B5EF4-FFF2-40B4-BE49-F238E27FC236}">
                <a16:creationId xmlns:a16="http://schemas.microsoft.com/office/drawing/2014/main" id="{BD9B3A38-B082-216E-CD2B-5D716A97610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61860" y="2056310"/>
            <a:ext cx="4355523" cy="3528913"/>
          </a:xfrm>
          <a:prstGeom prst="rect">
            <a:avLst/>
          </a:prstGeom>
          <a:noFill/>
          <a:ln>
            <a:noFill/>
          </a:ln>
        </p:spPr>
      </p:pic>
    </p:spTree>
    <p:extLst>
      <p:ext uri="{BB962C8B-B14F-4D97-AF65-F5344CB8AC3E}">
        <p14:creationId xmlns:p14="http://schemas.microsoft.com/office/powerpoint/2010/main" val="1317760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D203-FD42-69E6-5F54-122A91E97171}"/>
              </a:ext>
            </a:extLst>
          </p:cNvPr>
          <p:cNvSpPr>
            <a:spLocks noGrp="1"/>
          </p:cNvSpPr>
          <p:nvPr>
            <p:ph type="title"/>
          </p:nvPr>
        </p:nvSpPr>
        <p:spPr>
          <a:xfrm>
            <a:off x="838199" y="784172"/>
            <a:ext cx="10515600" cy="784802"/>
          </a:xfrm>
        </p:spPr>
        <p:txBody>
          <a:bodyPr>
            <a:normAutofit/>
          </a:bodyPr>
          <a:lstStyle/>
          <a:p>
            <a:pPr algn="ctr"/>
            <a:r>
              <a:rPr lang="en-US" sz="2400" b="1">
                <a:solidFill>
                  <a:srgbClr val="0070C0"/>
                </a:solidFill>
                <a:effectLst/>
                <a:latin typeface="Aptos" panose="020B0004020202020204" pitchFamily="34" charset="0"/>
                <a:ea typeface="Times New Roman" panose="02020603050405020304" pitchFamily="18" charset="0"/>
              </a:rPr>
              <a:t>Measuring Model Performance by ROC-AUC:</a:t>
            </a:r>
            <a:br>
              <a:rPr lang="en-US" sz="2400">
                <a:solidFill>
                  <a:srgbClr val="0070C0"/>
                </a:solidFill>
                <a:effectLst/>
                <a:latin typeface="Times New Roman" panose="02020603050405020304" pitchFamily="18" charset="0"/>
                <a:ea typeface="Times New Roman" panose="02020603050405020304" pitchFamily="18" charset="0"/>
              </a:rPr>
            </a:br>
            <a:endParaRPr lang="en-US" sz="2400">
              <a:solidFill>
                <a:srgbClr val="0070C0"/>
              </a:solidFill>
            </a:endParaRPr>
          </a:p>
        </p:txBody>
      </p:sp>
      <p:sp>
        <p:nvSpPr>
          <p:cNvPr id="3" name="Content Placeholder 2">
            <a:extLst>
              <a:ext uri="{FF2B5EF4-FFF2-40B4-BE49-F238E27FC236}">
                <a16:creationId xmlns:a16="http://schemas.microsoft.com/office/drawing/2014/main" id="{BCB53ABE-2163-97D4-261C-FC441CD0E3B5}"/>
              </a:ext>
            </a:extLst>
          </p:cNvPr>
          <p:cNvSpPr>
            <a:spLocks noGrp="1"/>
          </p:cNvSpPr>
          <p:nvPr>
            <p:ph idx="1"/>
          </p:nvPr>
        </p:nvSpPr>
        <p:spPr>
          <a:xfrm>
            <a:off x="2090304" y="2201285"/>
            <a:ext cx="8011391" cy="2455429"/>
          </a:xfrm>
        </p:spPr>
        <p:txBody>
          <a:bodyPr>
            <a:normAutofit/>
          </a:bodyPr>
          <a:lstStyle/>
          <a:p>
            <a:pPr marL="0" marR="0" indent="0">
              <a:spcBef>
                <a:spcPts val="0"/>
              </a:spcBef>
              <a:spcAft>
                <a:spcPts val="0"/>
              </a:spcAft>
              <a:buNone/>
            </a:pPr>
            <a:endParaRPr lang="en-US" sz="18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In machine learning, the performance of binary classification models is assessed using a crucial metric called the Area Under the Receiver Operating Characteristic (AUC-ROC). </a:t>
            </a:r>
            <a:endParaRPr lang="en-US" sz="18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AUC measures how well a model can distinguish between classes.</a:t>
            </a:r>
            <a:endParaRPr lang="en-US" sz="18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a:effectLst/>
              <a:latin typeface="Times New Roman" panose="02020603050405020304" pitchFamily="18" charset="0"/>
              <a:ea typeface="Times New Roman" panose="02020603050405020304" pitchFamily="18" charset="0"/>
            </a:endParaRPr>
          </a:p>
          <a:p>
            <a:endParaRPr lang="en-US"/>
          </a:p>
        </p:txBody>
      </p:sp>
    </p:spTree>
    <p:extLst>
      <p:ext uri="{BB962C8B-B14F-4D97-AF65-F5344CB8AC3E}">
        <p14:creationId xmlns:p14="http://schemas.microsoft.com/office/powerpoint/2010/main" val="1355974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ositive and negative rate&#10;&#10;Description automatically generated">
            <a:extLst>
              <a:ext uri="{FF2B5EF4-FFF2-40B4-BE49-F238E27FC236}">
                <a16:creationId xmlns:a16="http://schemas.microsoft.com/office/drawing/2014/main" id="{78DB109E-5C3F-6EA0-5C72-620D78737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1964" y="1346951"/>
            <a:ext cx="4504198" cy="4504198"/>
          </a:xfrm>
          <a:prstGeom prst="rect">
            <a:avLst/>
          </a:prstGeom>
        </p:spPr>
      </p:pic>
      <p:sp>
        <p:nvSpPr>
          <p:cNvPr id="5" name="TextBox 4">
            <a:extLst>
              <a:ext uri="{FF2B5EF4-FFF2-40B4-BE49-F238E27FC236}">
                <a16:creationId xmlns:a16="http://schemas.microsoft.com/office/drawing/2014/main" id="{E11B5DED-8DA4-8CBB-6489-1F0E089EE122}"/>
              </a:ext>
            </a:extLst>
          </p:cNvPr>
          <p:cNvSpPr txBox="1"/>
          <p:nvPr/>
        </p:nvSpPr>
        <p:spPr>
          <a:xfrm>
            <a:off x="815947" y="1290726"/>
            <a:ext cx="6345381" cy="4616648"/>
          </a:xfrm>
          <a:prstGeom prst="rect">
            <a:avLst/>
          </a:prstGeom>
          <a:noFill/>
        </p:spPr>
        <p:txBody>
          <a:bodyPr wrap="square" rtlCol="0">
            <a:spAutoFit/>
          </a:bodyPr>
          <a:lstStyle/>
          <a:p>
            <a:pPr marL="0" marR="0" indent="0">
              <a:spcBef>
                <a:spcPts val="0"/>
              </a:spcBef>
              <a:spcAft>
                <a:spcPts val="0"/>
              </a:spcAft>
              <a:buNone/>
            </a:pPr>
            <a:r>
              <a:rPr lang="en-US" sz="2400" b="1">
                <a:solidFill>
                  <a:srgbClr val="0070C0"/>
                </a:solidFill>
                <a:effectLst/>
                <a:latin typeface="Aptos" panose="020B0004020202020204" pitchFamily="34" charset="0"/>
                <a:ea typeface="Aptos" panose="020B0004020202020204" pitchFamily="34" charset="0"/>
                <a:cs typeface="Aptos" panose="020B0004020202020204" pitchFamily="34" charset="0"/>
              </a:rPr>
              <a:t>Interpreting  ROC-AUC:</a:t>
            </a:r>
          </a:p>
          <a:p>
            <a:pPr marL="0" marR="0" indent="0">
              <a:spcBef>
                <a:spcPts val="0"/>
              </a:spcBef>
              <a:spcAft>
                <a:spcPts val="0"/>
              </a:spcAft>
              <a:buNone/>
            </a:pP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b="1">
                <a:solidFill>
                  <a:srgbClr val="000000"/>
                </a:solidFill>
                <a:effectLst/>
                <a:latin typeface="Aptos" panose="020B0004020202020204" pitchFamily="34" charset="0"/>
                <a:ea typeface="Aptos" panose="020B0004020202020204" pitchFamily="34" charset="0"/>
                <a:cs typeface="Aptos" panose="020B0004020202020204" pitchFamily="34" charset="0"/>
              </a:rPr>
              <a:t>A high AUC (close to 1</a:t>
            </a: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 indicates excellent discriminative power. This means the model is effective in distinguishing between the two classes, and its predictions are reliable.</a:t>
            </a:r>
            <a:endParaRPr lang="en-US" sz="18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b="1">
                <a:solidFill>
                  <a:srgbClr val="000000"/>
                </a:solidFill>
                <a:effectLst/>
                <a:latin typeface="Aptos" panose="020B0004020202020204" pitchFamily="34" charset="0"/>
                <a:ea typeface="Aptos" panose="020B0004020202020204" pitchFamily="34" charset="0"/>
                <a:cs typeface="Aptos" panose="020B0004020202020204" pitchFamily="34" charset="0"/>
              </a:rPr>
              <a:t>A low AUC (close to 0)</a:t>
            </a: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 suggests poor performance. In this case, the model struggles to differentiate between the positive and negative classes, and its predictions may not be trustworthy.</a:t>
            </a:r>
            <a:endParaRPr lang="en-US" sz="18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b="1">
                <a:solidFill>
                  <a:srgbClr val="000000"/>
                </a:solidFill>
                <a:effectLst/>
                <a:latin typeface="Aptos" panose="020B0004020202020204" pitchFamily="34" charset="0"/>
                <a:ea typeface="Aptos" panose="020B0004020202020204" pitchFamily="34" charset="0"/>
                <a:cs typeface="Aptos" panose="020B0004020202020204" pitchFamily="34" charset="0"/>
              </a:rPr>
              <a:t>AUC around 0.5</a:t>
            </a: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 implies that the model is essentially making random guesses. It shows no ability to separate the classes, indicating that the model is not learning any meaningful patterns from the data.</a:t>
            </a:r>
            <a:endParaRPr lang="en-US" sz="18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endParaRPr lang="en-US"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64961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D203-FD42-69E6-5F54-122A91E97171}"/>
              </a:ext>
            </a:extLst>
          </p:cNvPr>
          <p:cNvSpPr>
            <a:spLocks noGrp="1"/>
          </p:cNvSpPr>
          <p:nvPr>
            <p:ph type="title"/>
          </p:nvPr>
        </p:nvSpPr>
        <p:spPr>
          <a:xfrm>
            <a:off x="838200" y="559089"/>
            <a:ext cx="10515600" cy="784802"/>
          </a:xfrm>
        </p:spPr>
        <p:txBody>
          <a:bodyPr>
            <a:normAutofit/>
          </a:bodyPr>
          <a:lstStyle/>
          <a:p>
            <a:r>
              <a:rPr lang="en-US" sz="2400" b="1">
                <a:solidFill>
                  <a:srgbClr val="0070C0"/>
                </a:solidFill>
                <a:effectLst/>
                <a:latin typeface="Aptos" panose="020B0004020202020204" pitchFamily="34" charset="0"/>
                <a:ea typeface="Times New Roman" panose="02020603050405020304" pitchFamily="18" charset="0"/>
              </a:rPr>
              <a:t>Model Performance by ROC-AUC:</a:t>
            </a:r>
            <a:br>
              <a:rPr lang="en-US" sz="2400">
                <a:solidFill>
                  <a:srgbClr val="0070C0"/>
                </a:solidFill>
                <a:effectLst/>
                <a:latin typeface="Times New Roman" panose="02020603050405020304" pitchFamily="18" charset="0"/>
                <a:ea typeface="Times New Roman" panose="02020603050405020304" pitchFamily="18" charset="0"/>
              </a:rPr>
            </a:br>
            <a:endParaRPr lang="en-US" sz="2400">
              <a:solidFill>
                <a:srgbClr val="0070C0"/>
              </a:solidFill>
            </a:endParaRPr>
          </a:p>
        </p:txBody>
      </p:sp>
      <p:sp>
        <p:nvSpPr>
          <p:cNvPr id="3" name="Content Placeholder 2">
            <a:extLst>
              <a:ext uri="{FF2B5EF4-FFF2-40B4-BE49-F238E27FC236}">
                <a16:creationId xmlns:a16="http://schemas.microsoft.com/office/drawing/2014/main" id="{BCB53ABE-2163-97D4-261C-FC441CD0E3B5}"/>
              </a:ext>
            </a:extLst>
          </p:cNvPr>
          <p:cNvSpPr>
            <a:spLocks noGrp="1"/>
          </p:cNvSpPr>
          <p:nvPr>
            <p:ph idx="1"/>
          </p:nvPr>
        </p:nvSpPr>
        <p:spPr>
          <a:xfrm>
            <a:off x="838200" y="1253331"/>
            <a:ext cx="3276600" cy="4351338"/>
          </a:xfrm>
        </p:spPr>
        <p:txBody>
          <a:bodyPr>
            <a:normAutofit/>
          </a:bodyPr>
          <a:lstStyle/>
          <a:p>
            <a:pPr marL="0" marR="0" indent="0">
              <a:spcBef>
                <a:spcPts val="0"/>
              </a:spcBef>
              <a:spcAft>
                <a:spcPts val="0"/>
              </a:spcAft>
              <a:buNone/>
            </a:pP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 </a:t>
            </a:r>
            <a:endParaRPr lang="en-US" sz="18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The Area Under the Receiver Operating Characteristic (AUC-ROC) Curve for all models show  </a:t>
            </a:r>
            <a:r>
              <a:rPr lang="en-US" sz="1800" b="1">
                <a:solidFill>
                  <a:srgbClr val="000000"/>
                </a:solidFill>
                <a:effectLst/>
                <a:latin typeface="Aptos" panose="020B0004020202020204" pitchFamily="34" charset="0"/>
                <a:ea typeface="Yu Mincho" panose="02020400000000000000" pitchFamily="18" charset="-128"/>
                <a:cs typeface="Arial" panose="020B0604020202020204" pitchFamily="34" charset="0"/>
              </a:rPr>
              <a:t>XGBoost Classifier is the best performing model.</a:t>
            </a:r>
            <a:endParaRPr lang="en-US" sz="1800" b="1">
              <a:effectLst/>
              <a:latin typeface="Times New Roman" panose="02020603050405020304" pitchFamily="18" charset="0"/>
              <a:ea typeface="Times New Roman" panose="02020603050405020304" pitchFamily="18" charset="0"/>
            </a:endParaRPr>
          </a:p>
          <a:p>
            <a:endParaRPr lang="en-US"/>
          </a:p>
        </p:txBody>
      </p:sp>
      <p:pic>
        <p:nvPicPr>
          <p:cNvPr id="5" name="Picture 4" descr="A graph of a function&#10;&#10;Description automatically generated with medium confidence">
            <a:extLst>
              <a:ext uri="{FF2B5EF4-FFF2-40B4-BE49-F238E27FC236}">
                <a16:creationId xmlns:a16="http://schemas.microsoft.com/office/drawing/2014/main" id="{51F551A5-7910-51F0-6BDE-8FC7D9D44CD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9856" y="1043755"/>
            <a:ext cx="6343943" cy="5255156"/>
          </a:xfrm>
          <a:prstGeom prst="rect">
            <a:avLst/>
          </a:prstGeom>
          <a:noFill/>
          <a:ln>
            <a:noFill/>
          </a:ln>
        </p:spPr>
      </p:pic>
    </p:spTree>
    <p:extLst>
      <p:ext uri="{BB962C8B-B14F-4D97-AF65-F5344CB8AC3E}">
        <p14:creationId xmlns:p14="http://schemas.microsoft.com/office/powerpoint/2010/main" val="1760962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0BDBB4-F558-81DF-E737-9333AC7014B1}"/>
              </a:ext>
            </a:extLst>
          </p:cNvPr>
          <p:cNvSpPr>
            <a:spLocks noGrp="1"/>
          </p:cNvSpPr>
          <p:nvPr>
            <p:ph idx="1"/>
          </p:nvPr>
        </p:nvSpPr>
        <p:spPr>
          <a:xfrm>
            <a:off x="862496" y="762000"/>
            <a:ext cx="3723571" cy="2198132"/>
          </a:xfrm>
        </p:spPr>
        <p:txBody>
          <a:bodyPr>
            <a:normAutofit fontScale="92500" lnSpcReduction="10000"/>
          </a:bodyPr>
          <a:lstStyle/>
          <a:p>
            <a:pPr marL="0" marR="0" indent="0">
              <a:spcBef>
                <a:spcPts val="0"/>
              </a:spcBef>
              <a:spcAft>
                <a:spcPts val="0"/>
              </a:spcAft>
              <a:buNone/>
            </a:pPr>
            <a:r>
              <a:rPr lang="en-US" sz="2600" b="1">
                <a:solidFill>
                  <a:srgbClr val="0070C0"/>
                </a:solidFill>
                <a:effectLst/>
                <a:latin typeface="Aptos" panose="020B0004020202020204" pitchFamily="34" charset="0"/>
                <a:ea typeface="Times New Roman" panose="02020603050405020304" pitchFamily="18" charset="0"/>
              </a:rPr>
              <a:t>MODEL OPTIMIZATION: </a:t>
            </a:r>
            <a:endParaRPr lang="en-US" sz="2600">
              <a:solidFill>
                <a:srgbClr val="0070C0"/>
              </a:solidFill>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a:effectLst/>
                <a:latin typeface="Aptos" panose="020B0004020202020204"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2200" b="1">
                <a:effectLst/>
                <a:latin typeface="Aptos" panose="020B0004020202020204" pitchFamily="34" charset="0"/>
                <a:ea typeface="Times New Roman" panose="02020603050405020304" pitchFamily="18" charset="0"/>
              </a:rPr>
              <a:t>Used Grid Search technique for optimization using hyperparameters tuning method.</a:t>
            </a:r>
            <a:endParaRPr lang="en-US" sz="2200" b="1">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a:effectLst/>
                <a:latin typeface="Aptos" panose="020B0004020202020204"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a:effectLst/>
                <a:latin typeface="Aptos" panose="020B0004020202020204"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endParaRPr lang="en-US"/>
          </a:p>
        </p:txBody>
      </p:sp>
      <p:pic>
        <p:nvPicPr>
          <p:cNvPr id="2" name="Picture 1" descr="A screenshot of a computer screen&#10;&#10;Description automatically generated">
            <a:extLst>
              <a:ext uri="{FF2B5EF4-FFF2-40B4-BE49-F238E27FC236}">
                <a16:creationId xmlns:a16="http://schemas.microsoft.com/office/drawing/2014/main" id="{DE6D5DB2-2305-0459-0EDA-EC1A6B597824}"/>
              </a:ext>
            </a:extLst>
          </p:cNvPr>
          <p:cNvPicPr>
            <a:picLocks noChangeAspect="1"/>
          </p:cNvPicPr>
          <p:nvPr/>
        </p:nvPicPr>
        <p:blipFill rotWithShape="1">
          <a:blip r:embed="rId2">
            <a:extLst>
              <a:ext uri="{28A0092B-C50C-407E-A947-70E740481C1C}">
                <a14:useLocalDpi xmlns:a14="http://schemas.microsoft.com/office/drawing/2010/main" val="0"/>
              </a:ext>
            </a:extLst>
          </a:blip>
          <a:srcRect b="13474"/>
          <a:stretch/>
        </p:blipFill>
        <p:spPr>
          <a:xfrm>
            <a:off x="5257800" y="1293174"/>
            <a:ext cx="6356066" cy="225359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E47F2C8-4366-C37D-2A35-8A7E3F59E8BA}"/>
              </a:ext>
            </a:extLst>
          </p:cNvPr>
          <p:cNvPicPr>
            <a:picLocks noChangeAspect="1"/>
          </p:cNvPicPr>
          <p:nvPr/>
        </p:nvPicPr>
        <p:blipFill rotWithShape="1">
          <a:blip r:embed="rId3">
            <a:extLst>
              <a:ext uri="{28A0092B-C50C-407E-A947-70E740481C1C}">
                <a14:useLocalDpi xmlns:a14="http://schemas.microsoft.com/office/drawing/2010/main" val="0"/>
              </a:ext>
            </a:extLst>
          </a:blip>
          <a:srcRect t="-5146" r="1701"/>
          <a:stretch/>
        </p:blipFill>
        <p:spPr>
          <a:xfrm>
            <a:off x="2325537" y="3835379"/>
            <a:ext cx="8007927" cy="2798474"/>
          </a:xfrm>
          <a:prstGeom prst="rect">
            <a:avLst/>
          </a:prstGeom>
        </p:spPr>
      </p:pic>
      <p:sp>
        <p:nvSpPr>
          <p:cNvPr id="7" name="TextBox 6">
            <a:extLst>
              <a:ext uri="{FF2B5EF4-FFF2-40B4-BE49-F238E27FC236}">
                <a16:creationId xmlns:a16="http://schemas.microsoft.com/office/drawing/2014/main" id="{03851A28-F4C5-4504-7F48-726F29439EDF}"/>
              </a:ext>
            </a:extLst>
          </p:cNvPr>
          <p:cNvSpPr txBox="1"/>
          <p:nvPr/>
        </p:nvSpPr>
        <p:spPr>
          <a:xfrm>
            <a:off x="5257801" y="762000"/>
            <a:ext cx="2376054" cy="369332"/>
          </a:xfrm>
          <a:prstGeom prst="rect">
            <a:avLst/>
          </a:prstGeom>
          <a:noFill/>
        </p:spPr>
        <p:txBody>
          <a:bodyPr wrap="square" rtlCol="0">
            <a:spAutoFit/>
          </a:bodyPr>
          <a:lstStyle/>
          <a:p>
            <a:r>
              <a:rPr lang="en-US" b="1"/>
              <a:t>BEFORE TUNING:</a:t>
            </a:r>
          </a:p>
        </p:txBody>
      </p:sp>
      <p:sp>
        <p:nvSpPr>
          <p:cNvPr id="9" name="TextBox 8">
            <a:extLst>
              <a:ext uri="{FF2B5EF4-FFF2-40B4-BE49-F238E27FC236}">
                <a16:creationId xmlns:a16="http://schemas.microsoft.com/office/drawing/2014/main" id="{7F54224F-CE32-406D-7AC2-47CB1703B72F}"/>
              </a:ext>
            </a:extLst>
          </p:cNvPr>
          <p:cNvSpPr txBox="1"/>
          <p:nvPr/>
        </p:nvSpPr>
        <p:spPr>
          <a:xfrm>
            <a:off x="2325537" y="3466047"/>
            <a:ext cx="1953490" cy="369332"/>
          </a:xfrm>
          <a:prstGeom prst="rect">
            <a:avLst/>
          </a:prstGeom>
          <a:noFill/>
        </p:spPr>
        <p:txBody>
          <a:bodyPr wrap="square" rtlCol="0">
            <a:spAutoFit/>
          </a:bodyPr>
          <a:lstStyle/>
          <a:p>
            <a:r>
              <a:rPr lang="en-US" b="1"/>
              <a:t>AFTER TUNING:</a:t>
            </a:r>
          </a:p>
        </p:txBody>
      </p:sp>
    </p:spTree>
    <p:extLst>
      <p:ext uri="{BB962C8B-B14F-4D97-AF65-F5344CB8AC3E}">
        <p14:creationId xmlns:p14="http://schemas.microsoft.com/office/powerpoint/2010/main" val="3288872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lying aircraft, showing contrails against blue sky">
            <a:extLst>
              <a:ext uri="{FF2B5EF4-FFF2-40B4-BE49-F238E27FC236}">
                <a16:creationId xmlns:a16="http://schemas.microsoft.com/office/drawing/2014/main" id="{84185561-4B6C-10B9-B476-5C18BEA934E3}"/>
              </a:ext>
            </a:extLst>
          </p:cNvPr>
          <p:cNvPicPr>
            <a:picLocks noChangeAspect="1"/>
          </p:cNvPicPr>
          <p:nvPr/>
        </p:nvPicPr>
        <p:blipFill rotWithShape="1">
          <a:blip r:embed="rId3"/>
          <a:srcRect l="132" t="13024" b="-1249"/>
          <a:stretch/>
        </p:blipFill>
        <p:spPr>
          <a:xfrm>
            <a:off x="1" y="0"/>
            <a:ext cx="12192000" cy="6956475"/>
          </a:xfrm>
          <a:prstGeom prst="rect">
            <a:avLst/>
          </a:prstGeom>
        </p:spPr>
      </p:pic>
      <p:sp>
        <p:nvSpPr>
          <p:cNvPr id="2" name="Title 1">
            <a:extLst>
              <a:ext uri="{FF2B5EF4-FFF2-40B4-BE49-F238E27FC236}">
                <a16:creationId xmlns:a16="http://schemas.microsoft.com/office/drawing/2014/main" id="{8459D6FE-5E34-5307-4467-BC03BF7C4CD5}"/>
              </a:ext>
            </a:extLst>
          </p:cNvPr>
          <p:cNvSpPr>
            <a:spLocks noGrp="1"/>
          </p:cNvSpPr>
          <p:nvPr>
            <p:ph type="title"/>
          </p:nvPr>
        </p:nvSpPr>
        <p:spPr>
          <a:xfrm>
            <a:off x="838199" y="2561937"/>
            <a:ext cx="10515600" cy="1325563"/>
          </a:xfrm>
        </p:spPr>
        <p:txBody>
          <a:bodyPr/>
          <a:lstStyle/>
          <a:p>
            <a:pPr algn="ctr"/>
            <a:r>
              <a:rPr lang="en-US" sz="4400" b="1" i="0" u="none" strike="noStrike">
                <a:solidFill>
                  <a:schemeClr val="bg1"/>
                </a:solidFill>
                <a:effectLst/>
                <a:latin typeface="Aptos" panose="020B0004020202020204" pitchFamily="34" charset="0"/>
              </a:rPr>
              <a:t>DATA PREPROCESSING</a:t>
            </a:r>
            <a:endParaRPr lang="en-US">
              <a:solidFill>
                <a:schemeClr val="bg1"/>
              </a:solidFill>
            </a:endParaRPr>
          </a:p>
        </p:txBody>
      </p:sp>
    </p:spTree>
    <p:extLst>
      <p:ext uri="{BB962C8B-B14F-4D97-AF65-F5344CB8AC3E}">
        <p14:creationId xmlns:p14="http://schemas.microsoft.com/office/powerpoint/2010/main" val="2285586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746F09BC-69E4-242C-E258-03DFC1FBC625}"/>
              </a:ext>
            </a:extLst>
          </p:cNvPr>
          <p:cNvSpPr>
            <a:spLocks noGrp="1"/>
          </p:cNvSpPr>
          <p:nvPr>
            <p:ph idx="1"/>
          </p:nvPr>
        </p:nvSpPr>
        <p:spPr>
          <a:xfrm>
            <a:off x="838200" y="415636"/>
            <a:ext cx="10515600" cy="6026728"/>
          </a:xfrm>
        </p:spPr>
        <p:txBody>
          <a:bodyPr>
            <a:noAutofit/>
          </a:bodyPr>
          <a:lstStyle/>
          <a:p>
            <a:pPr marL="0" marR="0" indent="0" algn="ctr">
              <a:lnSpc>
                <a:spcPct val="100000"/>
              </a:lnSpc>
              <a:spcBef>
                <a:spcPts val="0"/>
              </a:spcBef>
              <a:spcAft>
                <a:spcPts val="0"/>
              </a:spcAft>
              <a:buNone/>
            </a:pPr>
            <a:r>
              <a:rPr lang="en-US" sz="2400" b="1">
                <a:solidFill>
                  <a:srgbClr val="0070C0"/>
                </a:solidFill>
                <a:effectLst/>
                <a:ea typeface="Times New Roman" panose="02020603050405020304" pitchFamily="18" charset="0"/>
              </a:rPr>
              <a:t>HYPERPARAMETER TUNING RESULTS:</a:t>
            </a:r>
            <a:endParaRPr lang="en-US" sz="2400">
              <a:solidFill>
                <a:srgbClr val="0070C0"/>
              </a:solidFill>
              <a:effectLst/>
              <a:ea typeface="Times New Roman" panose="02020603050405020304" pitchFamily="18" charset="0"/>
            </a:endParaRPr>
          </a:p>
          <a:p>
            <a:pPr marL="0" marR="0" indent="0">
              <a:lnSpc>
                <a:spcPct val="100000"/>
              </a:lnSpc>
              <a:spcBef>
                <a:spcPts val="0"/>
              </a:spcBef>
              <a:spcAft>
                <a:spcPts val="0"/>
              </a:spcAft>
              <a:buNone/>
            </a:pPr>
            <a:r>
              <a:rPr lang="en-US" sz="1800" b="1">
                <a:effectLst/>
                <a:ea typeface="Times New Roman" panose="02020603050405020304" pitchFamily="18" charset="0"/>
              </a:rPr>
              <a:t> </a:t>
            </a:r>
            <a:endParaRPr lang="en-US" sz="1800">
              <a:effectLst/>
              <a:ea typeface="Times New Roman" panose="02020603050405020304" pitchFamily="18" charset="0"/>
            </a:endParaRPr>
          </a:p>
          <a:p>
            <a:pPr marL="0" marR="0" indent="0">
              <a:lnSpc>
                <a:spcPct val="100000"/>
              </a:lnSpc>
              <a:spcBef>
                <a:spcPts val="0"/>
              </a:spcBef>
              <a:spcAft>
                <a:spcPts val="0"/>
              </a:spcAft>
              <a:buNone/>
            </a:pPr>
            <a:r>
              <a:rPr lang="en-US" sz="1800" b="1">
                <a:effectLst/>
                <a:ea typeface="Times New Roman" panose="02020603050405020304" pitchFamily="18" charset="0"/>
              </a:rPr>
              <a:t>Before Tuning: </a:t>
            </a:r>
            <a:endParaRPr lang="en-US" sz="1800">
              <a:effectLst/>
              <a:ea typeface="Times New Roman" panose="02020603050405020304" pitchFamily="18" charset="0"/>
            </a:endParaRPr>
          </a:p>
          <a:p>
            <a:pPr marL="457200" marR="0" lvl="1" indent="0">
              <a:lnSpc>
                <a:spcPct val="100000"/>
              </a:lnSpc>
              <a:spcBef>
                <a:spcPts val="600"/>
              </a:spcBef>
              <a:spcAft>
                <a:spcPts val="600"/>
              </a:spcAft>
              <a:buNone/>
              <a:tabLst>
                <a:tab pos="0" algn="l"/>
                <a:tab pos="914400" algn="l"/>
              </a:tabLst>
            </a:pPr>
            <a:r>
              <a:rPr lang="en-US" sz="1800">
                <a:solidFill>
                  <a:srgbClr val="0D0D0D"/>
                </a:solidFill>
                <a:effectLst/>
                <a:ea typeface="Yu Mincho" panose="02020400000000000000" pitchFamily="18" charset="-128"/>
                <a:cs typeface="Arial" panose="020B0604020202020204" pitchFamily="34" charset="0"/>
              </a:rPr>
              <a:t>The initial XGBoost model</a:t>
            </a:r>
            <a:r>
              <a:rPr lang="en-US" sz="1800">
                <a:solidFill>
                  <a:srgbClr val="0D0D0D"/>
                </a:solidFill>
                <a:effectLst/>
                <a:ea typeface="Segoe UI" panose="020B0502040204020203" pitchFamily="34" charset="0"/>
              </a:rPr>
              <a:t>, </a:t>
            </a:r>
            <a:r>
              <a:rPr lang="en-US" sz="1800">
                <a:solidFill>
                  <a:srgbClr val="0D0D0D"/>
                </a:solidFill>
                <a:effectLst/>
                <a:ea typeface="Yu Mincho" panose="02020400000000000000" pitchFamily="18" charset="-128"/>
                <a:cs typeface="Arial" panose="020B0604020202020204" pitchFamily="34" charset="0"/>
              </a:rPr>
              <a:t>trained with default hyperparameters, achieved an accuracy of approximately 96.40% on the test data.</a:t>
            </a:r>
            <a:endParaRPr lang="en-US" sz="1800">
              <a:effectLst/>
              <a:ea typeface="Times New Roman" panose="02020603050405020304" pitchFamily="18" charset="0"/>
            </a:endParaRPr>
          </a:p>
          <a:p>
            <a:pPr marL="0" marR="0" indent="0">
              <a:lnSpc>
                <a:spcPct val="100000"/>
              </a:lnSpc>
              <a:spcBef>
                <a:spcPts val="0"/>
              </a:spcBef>
              <a:spcAft>
                <a:spcPts val="0"/>
              </a:spcAft>
              <a:buNone/>
            </a:pPr>
            <a:r>
              <a:rPr lang="en-US" sz="1800">
                <a:effectLst/>
                <a:ea typeface="Times New Roman" panose="02020603050405020304" pitchFamily="18" charset="0"/>
              </a:rPr>
              <a:t> </a:t>
            </a:r>
          </a:p>
          <a:p>
            <a:pPr marL="0" marR="0" indent="0">
              <a:lnSpc>
                <a:spcPct val="100000"/>
              </a:lnSpc>
              <a:spcBef>
                <a:spcPts val="0"/>
              </a:spcBef>
              <a:spcAft>
                <a:spcPts val="0"/>
              </a:spcAft>
              <a:buNone/>
            </a:pPr>
            <a:r>
              <a:rPr lang="en-US" sz="1800" b="1">
                <a:effectLst/>
                <a:ea typeface="Times New Roman" panose="02020603050405020304" pitchFamily="18" charset="0"/>
              </a:rPr>
              <a:t>After tuning:</a:t>
            </a:r>
            <a:endParaRPr lang="en-US" sz="1800">
              <a:effectLst/>
              <a:ea typeface="Times New Roman" panose="02020603050405020304" pitchFamily="18" charset="0"/>
            </a:endParaRPr>
          </a:p>
          <a:p>
            <a:pPr marL="457200" marR="0" lvl="1" indent="0">
              <a:lnSpc>
                <a:spcPct val="100000"/>
              </a:lnSpc>
              <a:spcBef>
                <a:spcPts val="600"/>
              </a:spcBef>
              <a:spcAft>
                <a:spcPts val="600"/>
              </a:spcAft>
              <a:buNone/>
              <a:tabLst>
                <a:tab pos="914400" algn="l"/>
              </a:tabLst>
            </a:pPr>
            <a:r>
              <a:rPr lang="en-US" sz="1800">
                <a:solidFill>
                  <a:srgbClr val="0D0D0D"/>
                </a:solidFill>
                <a:effectLst/>
                <a:ea typeface="Segoe UI" panose="020B0502040204020203" pitchFamily="34" charset="0"/>
              </a:rPr>
              <a:t>After performing hyperparameter tuning using </a:t>
            </a:r>
            <a:r>
              <a:rPr lang="en-US" sz="1800" err="1">
                <a:solidFill>
                  <a:srgbClr val="0D0D0D"/>
                </a:solidFill>
                <a:effectLst/>
                <a:ea typeface="Segoe UI" panose="020B0502040204020203" pitchFamily="34" charset="0"/>
              </a:rPr>
              <a:t>GridSearchCV</a:t>
            </a:r>
            <a:r>
              <a:rPr lang="en-US" sz="1800">
                <a:solidFill>
                  <a:srgbClr val="0D0D0D"/>
                </a:solidFill>
                <a:effectLst/>
                <a:ea typeface="Segoe UI" panose="020B0502040204020203" pitchFamily="34" charset="0"/>
              </a:rPr>
              <a:t>, the best XGBoost model achieved an improved accuracy of approximately 96.53% on the test data.</a:t>
            </a:r>
          </a:p>
          <a:p>
            <a:pPr marL="457200" marR="0" lvl="1" indent="0">
              <a:lnSpc>
                <a:spcPct val="100000"/>
              </a:lnSpc>
              <a:spcBef>
                <a:spcPts val="600"/>
              </a:spcBef>
              <a:spcAft>
                <a:spcPts val="600"/>
              </a:spcAft>
              <a:buNone/>
              <a:tabLst>
                <a:tab pos="914400" algn="l"/>
              </a:tabLst>
            </a:pPr>
            <a:endParaRPr lang="en-US" sz="1800">
              <a:solidFill>
                <a:srgbClr val="0D0D0D"/>
              </a:solidFill>
              <a:effectLst/>
              <a:ea typeface="Yu Mincho" panose="02020400000000000000" pitchFamily="18" charset="-128"/>
              <a:cs typeface="Arial" panose="020B0604020202020204" pitchFamily="34" charset="0"/>
            </a:endParaRPr>
          </a:p>
          <a:p>
            <a:pPr marL="0" indent="0">
              <a:lnSpc>
                <a:spcPct val="100000"/>
              </a:lnSpc>
              <a:spcBef>
                <a:spcPts val="600"/>
              </a:spcBef>
              <a:spcAft>
                <a:spcPts val="600"/>
              </a:spcAft>
              <a:buNone/>
              <a:tabLst>
                <a:tab pos="914400" algn="l"/>
              </a:tabLst>
            </a:pPr>
            <a:r>
              <a:rPr lang="en-US" sz="1800" b="1">
                <a:solidFill>
                  <a:srgbClr val="0D0D0D"/>
                </a:solidFill>
                <a:effectLst/>
                <a:ea typeface="Yu Mincho" panose="02020400000000000000" pitchFamily="18" charset="-128"/>
                <a:cs typeface="Arial" panose="020B0604020202020204" pitchFamily="34" charset="0"/>
              </a:rPr>
              <a:t>The best parameters found during tuning were:</a:t>
            </a:r>
            <a:endParaRPr lang="en-US" sz="1800" b="1">
              <a:effectLst/>
              <a:ea typeface="Times New Roman" panose="02020603050405020304" pitchFamily="18" charset="0"/>
            </a:endParaRPr>
          </a:p>
          <a:p>
            <a:pPr marL="0" marR="0" lvl="0" indent="0">
              <a:lnSpc>
                <a:spcPct val="100000"/>
              </a:lnSpc>
              <a:spcBef>
                <a:spcPts val="600"/>
              </a:spcBef>
              <a:spcAft>
                <a:spcPts val="600"/>
              </a:spcAft>
              <a:buNone/>
              <a:tabLst>
                <a:tab pos="914400" algn="l"/>
              </a:tabLst>
            </a:pPr>
            <a:r>
              <a:rPr lang="en-US" sz="1800">
                <a:solidFill>
                  <a:srgbClr val="0D0D0D"/>
                </a:solidFill>
                <a:effectLst/>
                <a:ea typeface="Yu Mincho" panose="02020400000000000000" pitchFamily="18" charset="-128"/>
                <a:cs typeface="Arial" panose="020B0604020202020204" pitchFamily="34" charset="0"/>
              </a:rPr>
              <a:t>gamma: 0.1</a:t>
            </a:r>
            <a:r>
              <a:rPr lang="en-US" sz="1800">
                <a:ea typeface="Yu Mincho" panose="02020400000000000000" pitchFamily="18" charset="-128"/>
              </a:rPr>
              <a:t> </a:t>
            </a:r>
          </a:p>
          <a:p>
            <a:pPr marL="0" marR="0" lvl="0" indent="0">
              <a:lnSpc>
                <a:spcPct val="100000"/>
              </a:lnSpc>
              <a:spcBef>
                <a:spcPts val="600"/>
              </a:spcBef>
              <a:spcAft>
                <a:spcPts val="600"/>
              </a:spcAft>
              <a:buNone/>
              <a:tabLst>
                <a:tab pos="914400" algn="l"/>
              </a:tabLst>
            </a:pPr>
            <a:r>
              <a:rPr lang="en-US" sz="1800" err="1">
                <a:solidFill>
                  <a:srgbClr val="0D0D0D"/>
                </a:solidFill>
                <a:effectLst/>
                <a:ea typeface="Yu Mincho" panose="02020400000000000000" pitchFamily="18" charset="-128"/>
                <a:cs typeface="Arial" panose="020B0604020202020204" pitchFamily="34" charset="0"/>
              </a:rPr>
              <a:t>learning_rate</a:t>
            </a:r>
            <a:r>
              <a:rPr lang="en-US" sz="1800">
                <a:solidFill>
                  <a:srgbClr val="0D0D0D"/>
                </a:solidFill>
                <a:effectLst/>
                <a:ea typeface="Yu Mincho" panose="02020400000000000000" pitchFamily="18" charset="-128"/>
                <a:cs typeface="Arial" panose="020B0604020202020204" pitchFamily="34" charset="0"/>
              </a:rPr>
              <a:t>: 0.05</a:t>
            </a:r>
            <a:r>
              <a:rPr lang="en-US" sz="1800">
                <a:ea typeface="Yu Mincho" panose="02020400000000000000" pitchFamily="18" charset="-128"/>
              </a:rPr>
              <a:t> </a:t>
            </a:r>
          </a:p>
          <a:p>
            <a:pPr marL="0" marR="0" lvl="0" indent="0">
              <a:lnSpc>
                <a:spcPct val="100000"/>
              </a:lnSpc>
              <a:spcBef>
                <a:spcPts val="600"/>
              </a:spcBef>
              <a:spcAft>
                <a:spcPts val="600"/>
              </a:spcAft>
              <a:buNone/>
              <a:tabLst>
                <a:tab pos="914400" algn="l"/>
              </a:tabLst>
            </a:pPr>
            <a:r>
              <a:rPr lang="en-US" sz="1800" err="1">
                <a:solidFill>
                  <a:srgbClr val="0D0D0D"/>
                </a:solidFill>
                <a:effectLst/>
                <a:ea typeface="Yu Mincho" panose="02020400000000000000" pitchFamily="18" charset="-128"/>
                <a:cs typeface="Arial" panose="020B0604020202020204" pitchFamily="34" charset="0"/>
              </a:rPr>
              <a:t>max_depth</a:t>
            </a:r>
            <a:r>
              <a:rPr lang="en-US" sz="1800">
                <a:solidFill>
                  <a:srgbClr val="0D0D0D"/>
                </a:solidFill>
                <a:effectLst/>
                <a:ea typeface="Yu Mincho" panose="02020400000000000000" pitchFamily="18" charset="-128"/>
                <a:cs typeface="Arial" panose="020B0604020202020204" pitchFamily="34" charset="0"/>
              </a:rPr>
              <a:t>: 9</a:t>
            </a:r>
            <a:r>
              <a:rPr lang="en-US" sz="1800">
                <a:ea typeface="Yu Mincho" panose="02020400000000000000" pitchFamily="18" charset="-128"/>
              </a:rPr>
              <a:t> </a:t>
            </a:r>
          </a:p>
          <a:p>
            <a:pPr marL="0" marR="0" lvl="0" indent="0">
              <a:lnSpc>
                <a:spcPct val="100000"/>
              </a:lnSpc>
              <a:spcBef>
                <a:spcPts val="600"/>
              </a:spcBef>
              <a:spcAft>
                <a:spcPts val="600"/>
              </a:spcAft>
              <a:buNone/>
              <a:tabLst>
                <a:tab pos="914400" algn="l"/>
              </a:tabLst>
            </a:pPr>
            <a:r>
              <a:rPr lang="en-US" sz="1800" err="1">
                <a:solidFill>
                  <a:srgbClr val="0D0D0D"/>
                </a:solidFill>
                <a:effectLst/>
                <a:ea typeface="Yu Mincho" panose="02020400000000000000" pitchFamily="18" charset="-128"/>
                <a:cs typeface="Arial" panose="020B0604020202020204" pitchFamily="34" charset="0"/>
              </a:rPr>
              <a:t>n_estimators</a:t>
            </a:r>
            <a:r>
              <a:rPr lang="en-US" sz="1800">
                <a:solidFill>
                  <a:srgbClr val="0D0D0D"/>
                </a:solidFill>
                <a:effectLst/>
                <a:ea typeface="Yu Mincho" panose="02020400000000000000" pitchFamily="18" charset="-128"/>
                <a:cs typeface="Arial" panose="020B0604020202020204" pitchFamily="34" charset="0"/>
              </a:rPr>
              <a:t>: 200</a:t>
            </a:r>
            <a:endParaRPr lang="en-US" sz="1800">
              <a:effectLst/>
              <a:ea typeface="Times New Roman" panose="02020603050405020304" pitchFamily="18" charset="0"/>
            </a:endParaRPr>
          </a:p>
          <a:p>
            <a:pPr marL="0" indent="0">
              <a:lnSpc>
                <a:spcPct val="100000"/>
              </a:lnSpc>
              <a:buNone/>
            </a:pPr>
            <a:endParaRPr lang="en-US" sz="1800"/>
          </a:p>
        </p:txBody>
      </p:sp>
    </p:spTree>
    <p:extLst>
      <p:ext uri="{BB962C8B-B14F-4D97-AF65-F5344CB8AC3E}">
        <p14:creationId xmlns:p14="http://schemas.microsoft.com/office/powerpoint/2010/main" val="1035034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3574-D64B-FE76-A7EA-5C8D52EF6862}"/>
              </a:ext>
            </a:extLst>
          </p:cNvPr>
          <p:cNvSpPr>
            <a:spLocks noGrp="1"/>
          </p:cNvSpPr>
          <p:nvPr>
            <p:ph type="title"/>
          </p:nvPr>
        </p:nvSpPr>
        <p:spPr/>
        <p:txBody>
          <a:bodyPr>
            <a:normAutofit/>
          </a:bodyPr>
          <a:lstStyle/>
          <a:p>
            <a:pPr marL="0" marR="0">
              <a:spcBef>
                <a:spcPts val="0"/>
              </a:spcBef>
              <a:spcAft>
                <a:spcPts val="0"/>
              </a:spcAft>
            </a:pPr>
            <a:r>
              <a:rPr lang="en-US" sz="2400" b="1">
                <a:solidFill>
                  <a:srgbClr val="0070C0"/>
                </a:solidFill>
                <a:effectLst/>
                <a:latin typeface="Aptos" panose="020B0004020202020204" pitchFamily="34" charset="0"/>
                <a:ea typeface="Yu Mincho" panose="02020400000000000000" pitchFamily="18" charset="-128"/>
                <a:cs typeface="Arial" panose="020B0604020202020204" pitchFamily="34" charset="0"/>
              </a:rPr>
              <a:t>FEATURE IMPORTANCE:</a:t>
            </a:r>
            <a:endParaRPr lang="en-US" sz="2400">
              <a:solidFill>
                <a:srgbClr val="0070C0"/>
              </a:solidFill>
              <a:effectLst/>
              <a:latin typeface="Times New Roman" panose="02020603050405020304" pitchFamily="18" charset="0"/>
              <a:ea typeface="Times New Roman" panose="02020603050405020304" pitchFamily="18" charset="0"/>
            </a:endParaRPr>
          </a:p>
        </p:txBody>
      </p:sp>
      <p:sp>
        <p:nvSpPr>
          <p:cNvPr id="3" name="Content Placeholder 2">
            <a:extLst>
              <a:ext uri="{FF2B5EF4-FFF2-40B4-BE49-F238E27FC236}">
                <a16:creationId xmlns:a16="http://schemas.microsoft.com/office/drawing/2014/main" id="{93D9F387-2508-16F6-6D5F-BDD8DD846144}"/>
              </a:ext>
            </a:extLst>
          </p:cNvPr>
          <p:cNvSpPr>
            <a:spLocks noGrp="1"/>
          </p:cNvSpPr>
          <p:nvPr>
            <p:ph idx="1"/>
          </p:nvPr>
        </p:nvSpPr>
        <p:spPr>
          <a:xfrm>
            <a:off x="838200" y="1690688"/>
            <a:ext cx="3124200" cy="4071072"/>
          </a:xfrm>
        </p:spPr>
        <p:txBody>
          <a:bodyPr>
            <a:normAutofit/>
          </a:bodyPr>
          <a:lstStyle/>
          <a:p>
            <a:pPr marL="0" marR="0">
              <a:spcBef>
                <a:spcPts val="0"/>
              </a:spcBef>
              <a:spcAft>
                <a:spcPts val="0"/>
              </a:spcAft>
            </a:pPr>
            <a:r>
              <a:rPr lang="en-US" sz="1800" b="1">
                <a:solidFill>
                  <a:srgbClr val="000000"/>
                </a:solidFill>
                <a:effectLst/>
                <a:latin typeface="Aptos" panose="020B0004020202020204" pitchFamily="34" charset="0"/>
                <a:ea typeface="Yu Mincho" panose="02020400000000000000" pitchFamily="18" charset="-128"/>
                <a:cs typeface="Arial" panose="020B0604020202020204" pitchFamily="34" charset="0"/>
              </a:rPr>
              <a:t>Feature Importance Calculation</a:t>
            </a:r>
            <a:r>
              <a:rPr lang="en-US" sz="1800">
                <a:solidFill>
                  <a:srgbClr val="000000"/>
                </a:solidFill>
                <a:effectLst/>
                <a:latin typeface="Aptos" panose="020B0004020202020204" pitchFamily="34" charset="0"/>
                <a:ea typeface="Yu Mincho" panose="02020400000000000000" pitchFamily="18" charset="-128"/>
                <a:cs typeface="Arial" panose="020B0604020202020204" pitchFamily="34" charset="0"/>
              </a:rPr>
              <a:t>: XGBoost provides built-in functions to calculate feature importance, which helps in understanding the influence of different features on the model's predictions.</a:t>
            </a:r>
            <a:endParaRPr lang="en-US" sz="1800">
              <a:effectLst/>
              <a:latin typeface="Times New Roman" panose="02020603050405020304" pitchFamily="18" charset="0"/>
              <a:ea typeface="Times New Roman" panose="02020603050405020304" pitchFamily="18" charset="0"/>
            </a:endParaRPr>
          </a:p>
          <a:p>
            <a:pPr marL="0" indent="0">
              <a:buNone/>
            </a:pPr>
            <a:endParaRPr lang="en-US" b="1"/>
          </a:p>
        </p:txBody>
      </p:sp>
      <p:pic>
        <p:nvPicPr>
          <p:cNvPr id="4" name="Picture 3" descr="A graph with blue and white text&#10;&#10;Description automatically generated">
            <a:extLst>
              <a:ext uri="{FF2B5EF4-FFF2-40B4-BE49-F238E27FC236}">
                <a16:creationId xmlns:a16="http://schemas.microsoft.com/office/drawing/2014/main" id="{830C0E7C-F48B-2131-6FBA-554941EF0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4013" y="1258455"/>
            <a:ext cx="7455423" cy="4918508"/>
          </a:xfrm>
          <a:prstGeom prst="rect">
            <a:avLst/>
          </a:prstGeom>
        </p:spPr>
      </p:pic>
    </p:spTree>
    <p:extLst>
      <p:ext uri="{BB962C8B-B14F-4D97-AF65-F5344CB8AC3E}">
        <p14:creationId xmlns:p14="http://schemas.microsoft.com/office/powerpoint/2010/main" val="2944115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35B483-5777-259A-9B26-C27680EAA968}"/>
              </a:ext>
            </a:extLst>
          </p:cNvPr>
          <p:cNvSpPr>
            <a:spLocks noGrp="1"/>
          </p:cNvSpPr>
          <p:nvPr>
            <p:ph idx="1"/>
          </p:nvPr>
        </p:nvSpPr>
        <p:spPr>
          <a:xfrm>
            <a:off x="838200" y="742300"/>
            <a:ext cx="10515600" cy="5373399"/>
          </a:xfrm>
        </p:spPr>
        <p:txBody>
          <a:bodyPr/>
          <a:lstStyle/>
          <a:p>
            <a:pPr marL="0" marR="0" indent="0" algn="ctr">
              <a:spcBef>
                <a:spcPts val="1200"/>
              </a:spcBef>
              <a:spcAft>
                <a:spcPts val="1200"/>
              </a:spcAft>
              <a:buNone/>
            </a:pPr>
            <a:endParaRPr lang="en-US" sz="2400" b="1">
              <a:solidFill>
                <a:srgbClr val="000000"/>
              </a:solidFill>
              <a:effectLst/>
              <a:latin typeface="Aptos" panose="020B0004020202020204" pitchFamily="34" charset="0"/>
              <a:ea typeface="Aptos" panose="020B0004020202020204" pitchFamily="34" charset="0"/>
              <a:cs typeface="Aptos" panose="020B0004020202020204" pitchFamily="34" charset="0"/>
            </a:endParaRPr>
          </a:p>
          <a:p>
            <a:pPr marL="0" marR="0" indent="0" algn="ctr">
              <a:spcBef>
                <a:spcPts val="1200"/>
              </a:spcBef>
              <a:spcAft>
                <a:spcPts val="1200"/>
              </a:spcAft>
              <a:buNone/>
            </a:pPr>
            <a:r>
              <a:rPr lang="en-US" sz="2400" b="1">
                <a:solidFill>
                  <a:srgbClr val="0070C0"/>
                </a:solidFill>
                <a:effectLst/>
                <a:latin typeface="Aptos" panose="020B0004020202020204" pitchFamily="34" charset="0"/>
                <a:ea typeface="Aptos" panose="020B0004020202020204" pitchFamily="34" charset="0"/>
                <a:cs typeface="Aptos" panose="020B0004020202020204" pitchFamily="34" charset="0"/>
              </a:rPr>
              <a:t>Feature importance analysis:</a:t>
            </a:r>
            <a:endParaRPr lang="en-US" sz="2400">
              <a:solidFill>
                <a:srgbClr val="0070C0"/>
              </a:solidFill>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Satisfaction of passengers is most strongly influenced by factors such as the online boarding experience, business travel, and the quality of inflight Wi-Fi service. </a:t>
            </a:r>
          </a:p>
          <a:p>
            <a:pPr marL="0" marR="0">
              <a:spcBef>
                <a:spcPts val="1200"/>
              </a:spcBef>
              <a:spcAft>
                <a:spcPts val="1200"/>
              </a:spcAft>
            </a:pPr>
            <a:endParaRPr lang="en-US" sz="1800">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Features related to the class of travel, customer loyalty, and inflight entertainment also play a notable role. </a:t>
            </a:r>
          </a:p>
          <a:p>
            <a:pPr marL="0" marR="0">
              <a:spcBef>
                <a:spcPts val="1200"/>
              </a:spcBef>
              <a:spcAft>
                <a:spcPts val="1200"/>
              </a:spcAft>
            </a:pPr>
            <a:endParaRPr lang="en-US" sz="1800">
              <a:effectLst/>
              <a:latin typeface="Times New Roman" panose="02020603050405020304" pitchFamily="18" charset="0"/>
              <a:ea typeface="Times New Roman" panose="02020603050405020304" pitchFamily="18" charset="0"/>
            </a:endParaRPr>
          </a:p>
          <a:p>
            <a:pPr marL="0" marR="0">
              <a:spcBef>
                <a:spcPts val="1200"/>
              </a:spcBef>
              <a:spcAft>
                <a:spcPts val="1200"/>
              </a:spcAft>
            </a:pP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Other features, although included in the model, contribute significantly less to the prediction outcomes. This insight can guide improvements in service areas that matter most to passengers, potentially leading to higher satisfaction and better model performance.</a:t>
            </a:r>
            <a:endParaRPr lang="en-US" sz="1800">
              <a:effectLst/>
              <a:latin typeface="Times New Roman" panose="02020603050405020304" pitchFamily="18" charset="0"/>
              <a:ea typeface="Times New Roman" panose="02020603050405020304" pitchFamily="18" charset="0"/>
            </a:endParaRPr>
          </a:p>
          <a:p>
            <a:pPr marL="0" indent="0">
              <a:buNone/>
            </a:pPr>
            <a:endParaRPr lang="en-US"/>
          </a:p>
        </p:txBody>
      </p:sp>
    </p:spTree>
    <p:extLst>
      <p:ext uri="{BB962C8B-B14F-4D97-AF65-F5344CB8AC3E}">
        <p14:creationId xmlns:p14="http://schemas.microsoft.com/office/powerpoint/2010/main" val="4268356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BE997F-23DB-F3F2-EFE5-686685075B73}"/>
              </a:ext>
            </a:extLst>
          </p:cNvPr>
          <p:cNvSpPr txBox="1"/>
          <p:nvPr/>
        </p:nvSpPr>
        <p:spPr>
          <a:xfrm>
            <a:off x="1409700" y="705177"/>
            <a:ext cx="9372600" cy="6001643"/>
          </a:xfrm>
          <a:prstGeom prst="rect">
            <a:avLst/>
          </a:prstGeom>
          <a:noFill/>
        </p:spPr>
        <p:txBody>
          <a:bodyPr wrap="square">
            <a:spAutoFit/>
          </a:bodyPr>
          <a:lstStyle/>
          <a:p>
            <a:pPr algn="ctr" rtl="0" fontAlgn="base"/>
            <a:r>
              <a:rPr lang="en-US" sz="2400" b="1" i="0" u="none" strike="noStrike">
                <a:solidFill>
                  <a:srgbClr val="0070C0"/>
                </a:solidFill>
                <a:effectLst/>
              </a:rPr>
              <a:t>CONCLUSION</a:t>
            </a:r>
            <a:r>
              <a:rPr lang="en-US" sz="2000" b="1" i="0" u="none" strike="noStrike">
                <a:solidFill>
                  <a:srgbClr val="000000"/>
                </a:solidFill>
                <a:effectLst/>
              </a:rPr>
              <a:t>:</a:t>
            </a:r>
            <a:r>
              <a:rPr lang="en-US" sz="2000" b="0" i="0" u="none" strike="noStrike">
                <a:solidFill>
                  <a:srgbClr val="000000"/>
                </a:solidFill>
                <a:effectLst/>
              </a:rPr>
              <a:t> </a:t>
            </a:r>
          </a:p>
          <a:p>
            <a:pPr algn="l" rtl="0" fontAlgn="base"/>
            <a:endParaRPr lang="en-US" b="0" i="0" u="none" strike="noStrike">
              <a:effectLst/>
            </a:endParaRPr>
          </a:p>
          <a:p>
            <a:pPr algn="l" rtl="0" fontAlgn="base"/>
            <a:endParaRPr lang="en-US" b="0" i="0" u="none" strike="noStrike">
              <a:effectLst/>
            </a:endParaRPr>
          </a:p>
          <a:p>
            <a:pPr algn="l" rtl="0" fontAlgn="base">
              <a:buFont typeface="Arial" panose="020B0604020202020204" pitchFamily="34" charset="0"/>
              <a:buChar char="•"/>
            </a:pPr>
            <a:r>
              <a:rPr lang="en-US" sz="1800" b="0" i="0" u="none" strike="noStrike">
                <a:solidFill>
                  <a:srgbClr val="000000"/>
                </a:solidFill>
                <a:effectLst/>
              </a:rPr>
              <a:t>The project successfully identified the most important features influencing customer satisfaction and predicted satisfaction with high accuracy,  precision, and recall. </a:t>
            </a:r>
          </a:p>
          <a:p>
            <a:pPr algn="l" rtl="0" fontAlgn="base">
              <a:buFont typeface="Arial" panose="020B0604020202020204" pitchFamily="34" charset="0"/>
              <a:buChar char="•"/>
            </a:pPr>
            <a:endParaRPr lang="en-US" sz="1800" b="0" i="0" u="none" strike="noStrike">
              <a:effectLst/>
            </a:endParaRPr>
          </a:p>
          <a:p>
            <a:pPr algn="l" rtl="0" fontAlgn="base">
              <a:buFont typeface="Arial" panose="020B0604020202020204" pitchFamily="34" charset="0"/>
              <a:buChar char="•"/>
            </a:pPr>
            <a:r>
              <a:rPr lang="en-US" sz="1800" b="0" i="0" u="none" strike="noStrike">
                <a:solidFill>
                  <a:srgbClr val="000000"/>
                </a:solidFill>
                <a:effectLst/>
              </a:rPr>
              <a:t>The best-performing model after hyperparameter tuning was the XGBoost Classifier, with an accuracy improvement from 96.40% to 96.53%. </a:t>
            </a:r>
            <a:endParaRPr lang="en-US" sz="1800" b="0" i="0" u="none" strike="noStrike">
              <a:effectLst/>
            </a:endParaRPr>
          </a:p>
          <a:p>
            <a:pPr algn="l" rtl="0" fontAlgn="base"/>
            <a:r>
              <a:rPr lang="en-US" sz="1800" b="0" i="0" u="none" strike="noStrike">
                <a:solidFill>
                  <a:srgbClr val="000000"/>
                </a:solidFill>
                <a:effectLst/>
              </a:rPr>
              <a:t> </a:t>
            </a:r>
            <a:endParaRPr lang="en-US" b="0" i="0" u="none" strike="noStrike">
              <a:effectLst/>
            </a:endParaRPr>
          </a:p>
          <a:p>
            <a:pPr algn="l" rtl="0" fontAlgn="base"/>
            <a:r>
              <a:rPr lang="en-US" sz="1800" b="1" i="0" u="none" strike="noStrike">
                <a:solidFill>
                  <a:srgbClr val="000000"/>
                </a:solidFill>
                <a:effectLst/>
              </a:rPr>
              <a:t>XGBoost (Extreme Gradient Boosting) is a powerful and popular machine learning algorithm, especially for supervised learning tasks.  </a:t>
            </a:r>
          </a:p>
          <a:p>
            <a:pPr algn="l" rtl="0" fontAlgn="base"/>
            <a:endParaRPr lang="en-US" sz="1800" b="1" i="0" u="none" strike="noStrike">
              <a:effectLst/>
            </a:endParaRPr>
          </a:p>
          <a:p>
            <a:pPr algn="l" rtl="0" fontAlgn="base"/>
            <a:r>
              <a:rPr lang="en-US" sz="1800" b="0" i="0" u="none" strike="noStrike">
                <a:solidFill>
                  <a:srgbClr val="000000"/>
                </a:solidFill>
                <a:effectLst/>
              </a:rPr>
              <a:t>Here are some of the key advantages of using the XGBoost classifier in this project: </a:t>
            </a:r>
            <a:endParaRPr lang="en-US" b="0" i="0" u="none" strike="noStrike">
              <a:effectLst/>
            </a:endParaRPr>
          </a:p>
          <a:p>
            <a:pPr marL="342900" indent="-342900" algn="l" rtl="0" fontAlgn="base">
              <a:buFont typeface="+mj-lt"/>
              <a:buAutoNum type="arabicPeriod"/>
            </a:pPr>
            <a:r>
              <a:rPr lang="en-US" sz="1800" b="1" i="0" u="none" strike="noStrike">
                <a:solidFill>
                  <a:srgbClr val="000000"/>
                </a:solidFill>
                <a:effectLst/>
              </a:rPr>
              <a:t> </a:t>
            </a:r>
            <a:r>
              <a:rPr lang="en-US" sz="1800" b="0" i="0" u="none" strike="noStrike">
                <a:solidFill>
                  <a:srgbClr val="000000"/>
                </a:solidFill>
                <a:effectLst/>
              </a:rPr>
              <a:t>Performance :</a:t>
            </a:r>
            <a:r>
              <a:rPr lang="en-US" sz="1800" b="1" i="0" u="none" strike="noStrike">
                <a:solidFill>
                  <a:srgbClr val="000000"/>
                </a:solidFill>
                <a:effectLst/>
              </a:rPr>
              <a:t>   </a:t>
            </a:r>
            <a:r>
              <a:rPr lang="en-US" sz="1800" b="0" i="0" u="none" strike="noStrike">
                <a:solidFill>
                  <a:srgbClr val="000000"/>
                </a:solidFill>
                <a:effectLst/>
              </a:rPr>
              <a:t>XGBoost is known for its high performance in terms of accuracy.  </a:t>
            </a:r>
            <a:endParaRPr lang="en-US" sz="1800" b="0" i="0" u="none" strike="noStrike">
              <a:effectLst/>
            </a:endParaRPr>
          </a:p>
          <a:p>
            <a:pPr marL="342900" indent="-342900" algn="l" rtl="0" fontAlgn="base">
              <a:buFont typeface="+mj-lt"/>
              <a:buAutoNum type="arabicPeriod"/>
            </a:pPr>
            <a:r>
              <a:rPr lang="en-US" sz="1800" b="0" i="0" u="none" strike="noStrike">
                <a:effectLst/>
              </a:rPr>
              <a:t> Speed: Built for speed, perfect for large datasets. </a:t>
            </a:r>
          </a:p>
          <a:p>
            <a:pPr marL="342900" indent="-342900" algn="l" rtl="0" fontAlgn="base">
              <a:buFont typeface="+mj-lt"/>
              <a:buAutoNum type="arabicPeriod"/>
            </a:pPr>
            <a:r>
              <a:rPr lang="en-US" sz="1800" b="0" i="0" u="none" strike="noStrike">
                <a:effectLst/>
              </a:rPr>
              <a:t> It can handle unbalanced datasets effectively. </a:t>
            </a:r>
          </a:p>
          <a:p>
            <a:pPr marL="342900" indent="-342900" algn="l" rtl="0" fontAlgn="base">
              <a:buFont typeface="+mj-lt"/>
              <a:buAutoNum type="arabicPeriod"/>
            </a:pPr>
            <a:r>
              <a:rPr lang="en-US" sz="1800" b="0" i="0" u="none" strike="noStrike">
                <a:solidFill>
                  <a:srgbClr val="000000"/>
                </a:solidFill>
                <a:effectLst/>
              </a:rPr>
              <a:t> XGBoost includes regularization parameters (L1 and L2) which help prevent overfitting.  </a:t>
            </a:r>
            <a:endParaRPr lang="en-US" sz="1800" b="0" i="0" u="none" strike="noStrike">
              <a:effectLst/>
            </a:endParaRPr>
          </a:p>
          <a:p>
            <a:pPr marL="342900" indent="-342900" algn="l" rtl="0" fontAlgn="base">
              <a:buFont typeface="+mj-lt"/>
              <a:buAutoNum type="arabicPeriod"/>
            </a:pPr>
            <a:r>
              <a:rPr lang="en-US" sz="1800" b="1" i="0" u="none" strike="noStrike">
                <a:solidFill>
                  <a:srgbClr val="000000"/>
                </a:solidFill>
                <a:effectLst/>
              </a:rPr>
              <a:t> </a:t>
            </a:r>
            <a:r>
              <a:rPr lang="en-US" sz="1800" b="0" i="0" u="none" strike="noStrike">
                <a:solidFill>
                  <a:srgbClr val="000000"/>
                </a:solidFill>
                <a:effectLst/>
              </a:rPr>
              <a:t>XGBoost provides built-in functions to calculate feature importance, which helps in understanding the influence of different features on the model's predictions. </a:t>
            </a:r>
            <a:endParaRPr lang="en-US" sz="1800" b="0" i="0" u="none" strike="noStrike">
              <a:effectLst/>
            </a:endParaRPr>
          </a:p>
          <a:p>
            <a:pPr algn="l" rtl="0" fontAlgn="base"/>
            <a:r>
              <a:rPr lang="en-US" sz="1800" b="0" i="0" u="none" strike="noStrike">
                <a:solidFill>
                  <a:srgbClr val="000000"/>
                </a:solidFill>
                <a:effectLst/>
              </a:rPr>
              <a:t> </a:t>
            </a:r>
            <a:endParaRPr lang="en-US" b="0" i="0" u="none" strike="noStrike">
              <a:effectLst/>
            </a:endParaRPr>
          </a:p>
          <a:p>
            <a:pPr algn="l" rtl="0" fontAlgn="base"/>
            <a:r>
              <a:rPr lang="en-US" sz="1800" b="0" i="0" u="none" strike="noStrike">
                <a:effectLst/>
              </a:rPr>
              <a:t> </a:t>
            </a:r>
            <a:endParaRPr lang="en-US" b="0" i="0" u="none" strike="noStrike">
              <a:effectLst/>
            </a:endParaRPr>
          </a:p>
        </p:txBody>
      </p:sp>
    </p:spTree>
    <p:extLst>
      <p:ext uri="{BB962C8B-B14F-4D97-AF65-F5344CB8AC3E}">
        <p14:creationId xmlns:p14="http://schemas.microsoft.com/office/powerpoint/2010/main" val="2041138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E541BA-3F9A-576A-D8A7-91F2806DC3F0}"/>
              </a:ext>
            </a:extLst>
          </p:cNvPr>
          <p:cNvSpPr>
            <a:spLocks noGrp="1"/>
          </p:cNvSpPr>
          <p:nvPr>
            <p:ph idx="1"/>
          </p:nvPr>
        </p:nvSpPr>
        <p:spPr>
          <a:xfrm>
            <a:off x="838200" y="1397453"/>
            <a:ext cx="10515600" cy="4656221"/>
          </a:xfrm>
        </p:spPr>
        <p:txBody>
          <a:bodyPr>
            <a:normAutofit fontScale="77500" lnSpcReduction="20000"/>
          </a:bodyPr>
          <a:lstStyle/>
          <a:p>
            <a:pPr algn="l" rtl="0" fontAlgn="base">
              <a:buFont typeface="+mj-lt"/>
              <a:buAutoNum type="arabicPeriod"/>
            </a:pPr>
            <a:r>
              <a:rPr lang="en-US" sz="2600" b="1" i="0" u="none" strike="noStrike">
                <a:solidFill>
                  <a:srgbClr val="0070C0"/>
                </a:solidFill>
                <a:effectLst/>
                <a:latin typeface="Aptos" panose="020B0004020202020204" pitchFamily="34" charset="0"/>
              </a:rPr>
              <a:t>Data Upload:</a:t>
            </a:r>
            <a:r>
              <a:rPr lang="en-US" sz="2600" b="0" i="0" u="none" strike="noStrike">
                <a:solidFill>
                  <a:srgbClr val="0070C0"/>
                </a:solidFill>
                <a:effectLst/>
                <a:latin typeface="Aptos" panose="020B0004020202020204" pitchFamily="34" charset="0"/>
              </a:rPr>
              <a:t> </a:t>
            </a:r>
          </a:p>
          <a:p>
            <a:pPr algn="l" rtl="0" fontAlgn="base">
              <a:buFont typeface="Arial" panose="020B0604020202020204" pitchFamily="34" charset="0"/>
              <a:buChar char="•"/>
            </a:pPr>
            <a:r>
              <a:rPr lang="en-US" sz="2600" b="0" i="0" u="none" strike="noStrike">
                <a:effectLst/>
                <a:latin typeface="Aptos" panose="020B0004020202020204" pitchFamily="34" charset="0"/>
              </a:rPr>
              <a:t>CSV files from Kaggle website were uploaded, read and merged into a Pandas </a:t>
            </a:r>
            <a:r>
              <a:rPr lang="en-US" sz="2600" b="0" i="0" u="none" strike="noStrike" err="1">
                <a:effectLst/>
                <a:latin typeface="Aptos" panose="020B0004020202020204" pitchFamily="34" charset="0"/>
              </a:rPr>
              <a:t>dataframe</a:t>
            </a:r>
            <a:r>
              <a:rPr lang="en-US" sz="2600" b="0" i="0" u="none" strike="noStrike">
                <a:effectLst/>
                <a:latin typeface="Aptos" panose="020B0004020202020204" pitchFamily="34" charset="0"/>
              </a:rPr>
              <a:t> for analysis. </a:t>
            </a:r>
          </a:p>
          <a:p>
            <a:pPr marL="0" indent="0" algn="l" rtl="0" fontAlgn="base">
              <a:buNone/>
            </a:pPr>
            <a:endParaRPr lang="en-US" sz="2600" b="0" i="0" u="none" strike="noStrike">
              <a:effectLst/>
              <a:latin typeface="Aptos" panose="020B0004020202020204" pitchFamily="34" charset="0"/>
            </a:endParaRPr>
          </a:p>
          <a:p>
            <a:pPr algn="l" rtl="0" fontAlgn="base">
              <a:buFont typeface="+mj-lt"/>
              <a:buAutoNum type="arabicPeriod" startAt="2"/>
            </a:pPr>
            <a:r>
              <a:rPr lang="en-US" sz="2600" b="1" i="0" u="none" strike="noStrike">
                <a:solidFill>
                  <a:srgbClr val="0070C0"/>
                </a:solidFill>
                <a:effectLst/>
                <a:latin typeface="Aptos" panose="020B0004020202020204" pitchFamily="34" charset="0"/>
              </a:rPr>
              <a:t>Data Cleaning :</a:t>
            </a:r>
            <a:r>
              <a:rPr lang="en-US" sz="2600" b="0" i="0" u="none" strike="noStrike">
                <a:solidFill>
                  <a:srgbClr val="0070C0"/>
                </a:solidFill>
                <a:effectLst/>
                <a:latin typeface="Aptos" panose="020B0004020202020204" pitchFamily="34" charset="0"/>
              </a:rPr>
              <a:t> </a:t>
            </a:r>
          </a:p>
          <a:p>
            <a:pPr algn="l" rtl="0" fontAlgn="base">
              <a:buFont typeface="Arial" panose="020B0604020202020204" pitchFamily="34" charset="0"/>
              <a:buChar char="•"/>
            </a:pPr>
            <a:r>
              <a:rPr lang="en-US" sz="2600" b="0" i="0" u="none" strike="noStrike">
                <a:effectLst/>
                <a:latin typeface="Aptos" panose="020B0004020202020204" pitchFamily="34" charset="0"/>
              </a:rPr>
              <a:t>Null values were found and removed </a:t>
            </a:r>
          </a:p>
          <a:p>
            <a:pPr algn="l" rtl="0" fontAlgn="base">
              <a:buFont typeface="Arial" panose="020B0604020202020204" pitchFamily="34" charset="0"/>
              <a:buChar char="•"/>
            </a:pPr>
            <a:r>
              <a:rPr lang="en-US" sz="2600" b="0" i="0" u="none" strike="noStrike">
                <a:effectLst/>
                <a:latin typeface="Aptos" panose="020B0004020202020204" pitchFamily="34" charset="0"/>
              </a:rPr>
              <a:t>No duplicates were found </a:t>
            </a:r>
          </a:p>
          <a:p>
            <a:pPr algn="l" rtl="0" fontAlgn="base">
              <a:buFont typeface="Arial" panose="020B0604020202020204" pitchFamily="34" charset="0"/>
              <a:buChar char="•"/>
            </a:pPr>
            <a:r>
              <a:rPr lang="en-US" sz="2600" b="0" i="0" u="none" strike="noStrike">
                <a:effectLst/>
                <a:latin typeface="Aptos" panose="020B0004020202020204" pitchFamily="34" charset="0"/>
              </a:rPr>
              <a:t>Unnecessary columns ‘Unnamed: 1’ and ‘id’ were dropped </a:t>
            </a:r>
          </a:p>
          <a:p>
            <a:pPr algn="l" rtl="0" fontAlgn="base">
              <a:buFont typeface="Arial" panose="020B0604020202020204" pitchFamily="34" charset="0"/>
              <a:buChar char="•"/>
            </a:pPr>
            <a:r>
              <a:rPr lang="en-US" sz="2600" b="0" i="0" u="none" strike="noStrike">
                <a:solidFill>
                  <a:srgbClr val="000000"/>
                </a:solidFill>
                <a:effectLst/>
                <a:latin typeface="Aptos" panose="020B0004020202020204" pitchFamily="34" charset="0"/>
              </a:rPr>
              <a:t>Converted categorical features to numerical by using `</a:t>
            </a:r>
            <a:r>
              <a:rPr lang="en-US" sz="2300" b="1"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pd.get_dummies()</a:t>
            </a:r>
            <a:r>
              <a:rPr lang="en-US" sz="2600" b="0" i="0" u="none" strike="noStrike">
                <a:solidFill>
                  <a:srgbClr val="000000"/>
                </a:solidFill>
                <a:effectLst/>
                <a:latin typeface="Aptos" panose="020B0004020202020204" pitchFamily="34" charset="0"/>
              </a:rPr>
              <a:t>` </a:t>
            </a:r>
            <a:endParaRPr lang="en-US" sz="2600" b="0" i="0" u="none" strike="noStrike">
              <a:effectLst/>
              <a:latin typeface="Aptos" panose="020B0004020202020204" pitchFamily="34" charset="0"/>
            </a:endParaRPr>
          </a:p>
          <a:p>
            <a:pPr marL="0" indent="0" algn="l" rtl="0" fontAlgn="base">
              <a:buNone/>
            </a:pPr>
            <a:r>
              <a:rPr lang="en-US" sz="2600" b="0" i="0" u="none" strike="noStrike">
                <a:solidFill>
                  <a:srgbClr val="000000"/>
                </a:solidFill>
                <a:effectLst/>
                <a:latin typeface="Aptos" panose="020B0004020202020204" pitchFamily="34" charset="0"/>
              </a:rPr>
              <a:t> </a:t>
            </a:r>
            <a:endParaRPr lang="en-US" sz="2600" b="0" i="0" u="none" strike="noStrike">
              <a:effectLst/>
              <a:latin typeface="Segoe UI" panose="020B0502040204020203" pitchFamily="34" charset="0"/>
            </a:endParaRPr>
          </a:p>
          <a:p>
            <a:pPr algn="l" rtl="0" fontAlgn="base">
              <a:buFont typeface="+mj-lt"/>
              <a:buAutoNum type="arabicPeriod" startAt="3"/>
            </a:pPr>
            <a:r>
              <a:rPr lang="en-US" sz="2600" b="1" i="0" u="none" strike="noStrike">
                <a:solidFill>
                  <a:srgbClr val="0070C0"/>
                </a:solidFill>
                <a:effectLst/>
                <a:latin typeface="Aptos" panose="020B0004020202020204" pitchFamily="34" charset="0"/>
              </a:rPr>
              <a:t>Data Splitting:</a:t>
            </a:r>
            <a:r>
              <a:rPr lang="en-US" sz="2600" b="0" i="0" u="none" strike="noStrike">
                <a:solidFill>
                  <a:srgbClr val="0070C0"/>
                </a:solidFill>
                <a:effectLst/>
                <a:latin typeface="Aptos" panose="020B0004020202020204" pitchFamily="34" charset="0"/>
              </a:rPr>
              <a:t> </a:t>
            </a:r>
          </a:p>
          <a:p>
            <a:pPr algn="l" rtl="0" fontAlgn="base">
              <a:buFont typeface="Arial" panose="020B0604020202020204" pitchFamily="34" charset="0"/>
              <a:buChar char="•"/>
            </a:pPr>
            <a:r>
              <a:rPr lang="en-US" sz="2600" b="0" i="0" u="none" strike="noStrike">
                <a:solidFill>
                  <a:srgbClr val="000000"/>
                </a:solidFill>
                <a:effectLst/>
              </a:rPr>
              <a:t>Used </a:t>
            </a:r>
            <a:r>
              <a:rPr lang="en-US" sz="2600" b="0" i="0" u="none" strike="noStrike">
                <a:solidFill>
                  <a:srgbClr val="000000"/>
                </a:solidFill>
                <a:effectLst/>
                <a:latin typeface="Times New Roman" panose="02020603050405020304" pitchFamily="18" charset="0"/>
              </a:rPr>
              <a:t>`</a:t>
            </a:r>
            <a:r>
              <a:rPr lang="en-US" sz="2300" b="1"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train_test_split()` </a:t>
            </a:r>
            <a:r>
              <a:rPr lang="en-US" sz="2600" b="0" i="0" u="none" strike="noStrike">
                <a:solidFill>
                  <a:srgbClr val="000000"/>
                </a:solidFill>
                <a:effectLst/>
              </a:rPr>
              <a:t>to divide data into training and testing sets. </a:t>
            </a:r>
            <a:endParaRPr lang="en-US" sz="2600" b="0" i="0" u="none" strike="noStrike">
              <a:effectLst/>
            </a:endParaRPr>
          </a:p>
          <a:p>
            <a:pPr algn="l" rtl="0" fontAlgn="base"/>
            <a:endParaRPr lang="en-US" sz="2600" b="0" i="0" u="none" strike="noStrike">
              <a:effectLst/>
              <a:latin typeface="Segoe UI" panose="020B0502040204020203" pitchFamily="34" charset="0"/>
            </a:endParaRPr>
          </a:p>
          <a:p>
            <a:pPr marL="0" indent="0" algn="l" rtl="0" fontAlgn="base">
              <a:buNone/>
            </a:pPr>
            <a:r>
              <a:rPr lang="en-US" sz="2600" b="0" i="0" u="none" strike="noStrike">
                <a:solidFill>
                  <a:srgbClr val="000000"/>
                </a:solidFill>
                <a:effectLst/>
                <a:latin typeface="Times New Roman" panose="02020603050405020304" pitchFamily="18" charset="0"/>
              </a:rPr>
              <a:t> </a:t>
            </a:r>
            <a:endParaRPr lang="en-US" sz="2600" b="0" i="0" u="none" strike="noStrike">
              <a:effectLst/>
              <a:latin typeface="Segoe UI" panose="020B0502040204020203" pitchFamily="34" charset="0"/>
            </a:endParaRPr>
          </a:p>
          <a:p>
            <a:pPr marL="0" indent="0">
              <a:buNone/>
            </a:pPr>
            <a:endParaRPr lang="en-US"/>
          </a:p>
        </p:txBody>
      </p:sp>
    </p:spTree>
    <p:extLst>
      <p:ext uri="{BB962C8B-B14F-4D97-AF65-F5344CB8AC3E}">
        <p14:creationId xmlns:p14="http://schemas.microsoft.com/office/powerpoint/2010/main" val="122861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6B3F8C8-28E6-BCF5-15D5-8833383DF60C}"/>
              </a:ext>
            </a:extLst>
          </p:cNvPr>
          <p:cNvGraphicFramePr>
            <a:graphicFrameLocks noGrp="1"/>
          </p:cNvGraphicFramePr>
          <p:nvPr>
            <p:extLst>
              <p:ext uri="{D42A27DB-BD31-4B8C-83A1-F6EECF244321}">
                <p14:modId xmlns:p14="http://schemas.microsoft.com/office/powerpoint/2010/main" val="2180759786"/>
              </p:ext>
            </p:extLst>
          </p:nvPr>
        </p:nvGraphicFramePr>
        <p:xfrm>
          <a:off x="1120942" y="1209040"/>
          <a:ext cx="9950116" cy="4439920"/>
        </p:xfrm>
        <a:graphic>
          <a:graphicData uri="http://schemas.openxmlformats.org/drawingml/2006/table">
            <a:tbl>
              <a:tblPr firstRow="1">
                <a:tableStyleId>{B301B821-A1FF-4177-AEE7-76D212191A09}</a:tableStyleId>
              </a:tblPr>
              <a:tblGrid>
                <a:gridCol w="7145100">
                  <a:extLst>
                    <a:ext uri="{9D8B030D-6E8A-4147-A177-3AD203B41FA5}">
                      <a16:colId xmlns:a16="http://schemas.microsoft.com/office/drawing/2014/main" val="889938582"/>
                    </a:ext>
                  </a:extLst>
                </a:gridCol>
                <a:gridCol w="2805016">
                  <a:extLst>
                    <a:ext uri="{9D8B030D-6E8A-4147-A177-3AD203B41FA5}">
                      <a16:colId xmlns:a16="http://schemas.microsoft.com/office/drawing/2014/main" val="2000870569"/>
                    </a:ext>
                  </a:extLst>
                </a:gridCol>
              </a:tblGrid>
              <a:tr h="370840">
                <a:tc>
                  <a:txBody>
                    <a:bodyPr/>
                    <a:lstStyle/>
                    <a:p>
                      <a:r>
                        <a:rPr lang="en-US" sz="1800" b="1" u="none" strike="noStrike" kern="1200">
                          <a:solidFill>
                            <a:schemeClr val="bg1"/>
                          </a:solidFill>
                          <a:effectLst/>
                        </a:rPr>
                        <a:t>Features Variables (X)</a:t>
                      </a:r>
                      <a:endParaRPr lang="en-US" b="1">
                        <a:solidFill>
                          <a:schemeClr val="bg1"/>
                        </a:solidFill>
                      </a:endParaRPr>
                    </a:p>
                  </a:txBody>
                  <a:tcPr/>
                </a:tc>
                <a:tc>
                  <a:txBody>
                    <a:bodyPr/>
                    <a:lstStyle/>
                    <a:p>
                      <a:r>
                        <a:rPr lang="en-US" sz="1800" b="1" u="none" strike="noStrike" kern="1200">
                          <a:solidFill>
                            <a:schemeClr val="bg1"/>
                          </a:solidFill>
                          <a:effectLst/>
                        </a:rPr>
                        <a:t>Target Variable (y)</a:t>
                      </a:r>
                      <a:endParaRPr lang="en-US" b="1">
                        <a:solidFill>
                          <a:schemeClr val="bg1"/>
                        </a:solidFill>
                      </a:endParaRPr>
                    </a:p>
                  </a:txBody>
                  <a:tcPr/>
                </a:tc>
                <a:extLst>
                  <a:ext uri="{0D108BD9-81ED-4DB2-BD59-A6C34878D82A}">
                    <a16:rowId xmlns:a16="http://schemas.microsoft.com/office/drawing/2014/main" val="1446598410"/>
                  </a:ext>
                </a:extLst>
              </a:tr>
              <a:tr h="370840">
                <a:tc>
                  <a:txBody>
                    <a:bodyPr/>
                    <a:lstStyle/>
                    <a:p>
                      <a:r>
                        <a:rPr lang="en-US" sz="1800" b="0" u="none" strike="noStrike" kern="1200">
                          <a:solidFill>
                            <a:schemeClr val="tx1"/>
                          </a:solidFill>
                          <a:effectLst/>
                        </a:rPr>
                        <a:t>'Age’,                                                                      'Flight Distance'</a:t>
                      </a:r>
                      <a:endParaRPr lang="en-US"/>
                    </a:p>
                  </a:txBody>
                  <a:tcPr/>
                </a:tc>
                <a:tc>
                  <a:txBody>
                    <a:bodyPr/>
                    <a:lstStyle/>
                    <a:p>
                      <a:r>
                        <a:rPr lang="en-US" sz="1800" b="0" u="none" strike="noStrike" kern="1200">
                          <a:solidFill>
                            <a:schemeClr val="tx1"/>
                          </a:solidFill>
                          <a:effectLst/>
                        </a:rPr>
                        <a:t>Satisfaction</a:t>
                      </a:r>
                      <a:endParaRPr lang="en-US"/>
                    </a:p>
                  </a:txBody>
                  <a:tcPr/>
                </a:tc>
                <a:extLst>
                  <a:ext uri="{0D108BD9-81ED-4DB2-BD59-A6C34878D82A}">
                    <a16:rowId xmlns:a16="http://schemas.microsoft.com/office/drawing/2014/main" val="26479417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a:solidFill>
                            <a:schemeClr val="tx1"/>
                          </a:solidFill>
                          <a:effectLst/>
                        </a:rPr>
                        <a:t>'Inflight Wi-Fi service’,                                      'On-board service'</a:t>
                      </a:r>
                      <a:endParaRPr lang="en-US"/>
                    </a:p>
                  </a:txBody>
                  <a:tcPr/>
                </a:tc>
                <a:tc>
                  <a:txBody>
                    <a:bodyPr/>
                    <a:lstStyle/>
                    <a:p>
                      <a:r>
                        <a:rPr lang="en-US" sz="1800" b="0" u="none" strike="noStrike" kern="1200">
                          <a:solidFill>
                            <a:schemeClr val="tx1"/>
                          </a:solidFill>
                          <a:effectLst/>
                        </a:rPr>
                        <a:t>(1 for satisfied)</a:t>
                      </a:r>
                      <a:endParaRPr lang="en-US"/>
                    </a:p>
                  </a:txBody>
                  <a:tcPr/>
                </a:tc>
                <a:extLst>
                  <a:ext uri="{0D108BD9-81ED-4DB2-BD59-A6C34878D82A}">
                    <a16:rowId xmlns:a16="http://schemas.microsoft.com/office/drawing/2014/main" val="40129376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a:solidFill>
                            <a:schemeClr val="tx1"/>
                          </a:solidFill>
                          <a:effectLst/>
                        </a:rPr>
                        <a:t>Departure/Arrival time convenient’,      'Class' </a:t>
                      </a:r>
                      <a:endParaRPr lang="en-US"/>
                    </a:p>
                  </a:txBody>
                  <a:tcPr/>
                </a:tc>
                <a:tc>
                  <a:txBody>
                    <a:bodyPr/>
                    <a:lstStyle/>
                    <a:p>
                      <a:r>
                        <a:rPr lang="en-US" sz="1800" b="0" u="none" strike="noStrike" kern="1200">
                          <a:solidFill>
                            <a:schemeClr val="tx1"/>
                          </a:solidFill>
                          <a:effectLst/>
                        </a:rPr>
                        <a:t>(0 for neutral/dissatisfied)</a:t>
                      </a:r>
                      <a:endParaRPr lang="en-US"/>
                    </a:p>
                  </a:txBody>
                  <a:tcPr/>
                </a:tc>
                <a:extLst>
                  <a:ext uri="{0D108BD9-81ED-4DB2-BD59-A6C34878D82A}">
                    <a16:rowId xmlns:a16="http://schemas.microsoft.com/office/drawing/2014/main" val="25949458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a:solidFill>
                            <a:schemeClr val="tx1"/>
                          </a:solidFill>
                          <a:effectLst/>
                        </a:rPr>
                        <a:t>'Ease of Online booking’,                             'Gate location', </a:t>
                      </a:r>
                      <a:endParaRPr lang="en-US"/>
                    </a:p>
                  </a:txBody>
                  <a:tcPr/>
                </a:tc>
                <a:tc>
                  <a:txBody>
                    <a:bodyPr/>
                    <a:lstStyle/>
                    <a:p>
                      <a:endParaRPr lang="en-US"/>
                    </a:p>
                  </a:txBody>
                  <a:tcPr/>
                </a:tc>
                <a:extLst>
                  <a:ext uri="{0D108BD9-81ED-4DB2-BD59-A6C34878D82A}">
                    <a16:rowId xmlns:a16="http://schemas.microsoft.com/office/drawing/2014/main" val="31007934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a:solidFill>
                            <a:schemeClr val="tx1"/>
                          </a:solidFill>
                          <a:effectLst/>
                        </a:rPr>
                        <a:t>'Departure Delay in Minutes’,                    'Customer Type'</a:t>
                      </a:r>
                      <a:endParaRPr lang="en-US"/>
                    </a:p>
                  </a:txBody>
                  <a:tcPr/>
                </a:tc>
                <a:tc>
                  <a:txBody>
                    <a:bodyPr/>
                    <a:lstStyle/>
                    <a:p>
                      <a:endParaRPr lang="en-US"/>
                    </a:p>
                  </a:txBody>
                  <a:tcPr/>
                </a:tc>
                <a:extLst>
                  <a:ext uri="{0D108BD9-81ED-4DB2-BD59-A6C34878D82A}">
                    <a16:rowId xmlns:a16="http://schemas.microsoft.com/office/drawing/2014/main" val="3312685834"/>
                  </a:ext>
                </a:extLst>
              </a:tr>
              <a:tr h="370840">
                <a:tc>
                  <a:txBody>
                    <a:bodyPr/>
                    <a:lstStyle/>
                    <a:p>
                      <a:r>
                        <a:rPr lang="en-US" sz="1800" b="0" u="none" strike="noStrike" kern="1200">
                          <a:solidFill>
                            <a:schemeClr val="tx1"/>
                          </a:solidFill>
                          <a:effectLst/>
                        </a:rPr>
                        <a:t>'Food and drink’,                                               'Online boarding'</a:t>
                      </a:r>
                      <a:endParaRPr lang="en-US"/>
                    </a:p>
                  </a:txBody>
                  <a:tcPr/>
                </a:tc>
                <a:tc>
                  <a:txBody>
                    <a:bodyPr/>
                    <a:lstStyle/>
                    <a:p>
                      <a:endParaRPr lang="en-US"/>
                    </a:p>
                  </a:txBody>
                  <a:tcPr/>
                </a:tc>
                <a:extLst>
                  <a:ext uri="{0D108BD9-81ED-4DB2-BD59-A6C34878D82A}">
                    <a16:rowId xmlns:a16="http://schemas.microsoft.com/office/drawing/2014/main" val="41079115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a:solidFill>
                            <a:schemeClr val="tx1"/>
                          </a:solidFill>
                          <a:effectLst/>
                        </a:rPr>
                        <a:t>'Seat comfort’,                                                   'Inflight entertainment'</a:t>
                      </a:r>
                      <a:endParaRPr lang="en-US"/>
                    </a:p>
                  </a:txBody>
                  <a:tcPr/>
                </a:tc>
                <a:tc>
                  <a:txBody>
                    <a:bodyPr/>
                    <a:lstStyle/>
                    <a:p>
                      <a:endParaRPr lang="en-US"/>
                    </a:p>
                  </a:txBody>
                  <a:tcPr/>
                </a:tc>
                <a:extLst>
                  <a:ext uri="{0D108BD9-81ED-4DB2-BD59-A6C34878D82A}">
                    <a16:rowId xmlns:a16="http://schemas.microsoft.com/office/drawing/2014/main" val="183550000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a:solidFill>
                            <a:schemeClr val="tx1"/>
                          </a:solidFill>
                          <a:effectLst/>
                        </a:rPr>
                        <a:t>'Leg room service’,                                           'Gender', </a:t>
                      </a:r>
                      <a:endParaRPr lang="en-US"/>
                    </a:p>
                  </a:txBody>
                  <a:tcPr/>
                </a:tc>
                <a:tc>
                  <a:txBody>
                    <a:bodyPr/>
                    <a:lstStyle/>
                    <a:p>
                      <a:endParaRPr lang="en-US"/>
                    </a:p>
                  </a:txBody>
                  <a:tcPr/>
                </a:tc>
                <a:extLst>
                  <a:ext uri="{0D108BD9-81ED-4DB2-BD59-A6C34878D82A}">
                    <a16:rowId xmlns:a16="http://schemas.microsoft.com/office/drawing/2014/main" val="303691795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a:solidFill>
                            <a:schemeClr val="tx1"/>
                          </a:solidFill>
                          <a:effectLst/>
                        </a:rPr>
                        <a:t>'Check in service’,                                            'Baggage handling'</a:t>
                      </a:r>
                      <a:endParaRPr lang="en-US"/>
                    </a:p>
                  </a:txBody>
                  <a:tcPr/>
                </a:tc>
                <a:tc>
                  <a:txBody>
                    <a:bodyPr/>
                    <a:lstStyle/>
                    <a:p>
                      <a:endParaRPr lang="en-US"/>
                    </a:p>
                  </a:txBody>
                  <a:tcPr/>
                </a:tc>
                <a:extLst>
                  <a:ext uri="{0D108BD9-81ED-4DB2-BD59-A6C34878D82A}">
                    <a16:rowId xmlns:a16="http://schemas.microsoft.com/office/drawing/2014/main" val="30128847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a:solidFill>
                            <a:schemeClr val="tx1"/>
                          </a:solidFill>
                          <a:effectLst/>
                        </a:rPr>
                        <a:t>'Inflight service’,                                                'Cleanliness' </a:t>
                      </a:r>
                      <a:endParaRPr lang="en-US"/>
                    </a:p>
                  </a:txBody>
                  <a:tcPr/>
                </a:tc>
                <a:tc>
                  <a:txBody>
                    <a:bodyPr/>
                    <a:lstStyle/>
                    <a:p>
                      <a:endParaRPr lang="en-US"/>
                    </a:p>
                  </a:txBody>
                  <a:tcPr/>
                </a:tc>
                <a:extLst>
                  <a:ext uri="{0D108BD9-81ED-4DB2-BD59-A6C34878D82A}">
                    <a16:rowId xmlns:a16="http://schemas.microsoft.com/office/drawing/2014/main" val="14230289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strike="noStrike" kern="1200">
                          <a:solidFill>
                            <a:schemeClr val="tx1"/>
                          </a:solidFill>
                          <a:effectLst/>
                        </a:rPr>
                        <a:t>'Arrival Delay in Minutes’,                             'Type of Travel'</a:t>
                      </a:r>
                      <a:endParaRPr lang="en-US"/>
                    </a:p>
                  </a:txBody>
                  <a:tcPr/>
                </a:tc>
                <a:tc>
                  <a:txBody>
                    <a:bodyPr/>
                    <a:lstStyle/>
                    <a:p>
                      <a:endParaRPr lang="en-US"/>
                    </a:p>
                  </a:txBody>
                  <a:tcPr/>
                </a:tc>
                <a:extLst>
                  <a:ext uri="{0D108BD9-81ED-4DB2-BD59-A6C34878D82A}">
                    <a16:rowId xmlns:a16="http://schemas.microsoft.com/office/drawing/2014/main" val="978903812"/>
                  </a:ext>
                </a:extLst>
              </a:tr>
            </a:tbl>
          </a:graphicData>
        </a:graphic>
      </p:graphicFrame>
    </p:spTree>
    <p:extLst>
      <p:ext uri="{BB962C8B-B14F-4D97-AF65-F5344CB8AC3E}">
        <p14:creationId xmlns:p14="http://schemas.microsoft.com/office/powerpoint/2010/main" val="172609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BC5A0-732D-B6B3-599F-BB02EBB0CA8E}"/>
              </a:ext>
            </a:extLst>
          </p:cNvPr>
          <p:cNvSpPr>
            <a:spLocks noGrp="1"/>
          </p:cNvSpPr>
          <p:nvPr>
            <p:ph type="title"/>
          </p:nvPr>
        </p:nvSpPr>
        <p:spPr>
          <a:xfrm>
            <a:off x="838200" y="708952"/>
            <a:ext cx="10515600" cy="453022"/>
          </a:xfrm>
        </p:spPr>
        <p:txBody>
          <a:bodyPr>
            <a:noAutofit/>
          </a:bodyPr>
          <a:lstStyle/>
          <a:p>
            <a:pPr algn="ctr" rtl="0" fontAlgn="base"/>
            <a:r>
              <a:rPr lang="en-US" sz="2400" b="0" i="0" u="none" strike="noStrike">
                <a:solidFill>
                  <a:srgbClr val="0070C0"/>
                </a:solidFill>
                <a:effectLst/>
                <a:latin typeface="+mn-lt"/>
              </a:rPr>
              <a:t> </a:t>
            </a:r>
            <a:br>
              <a:rPr lang="en-US" sz="2400" b="0" i="0" u="none" strike="noStrike">
                <a:solidFill>
                  <a:srgbClr val="0070C0"/>
                </a:solidFill>
                <a:effectLst/>
                <a:latin typeface="+mn-lt"/>
              </a:rPr>
            </a:br>
            <a:r>
              <a:rPr lang="en-US" sz="2400" b="0" i="0" u="none" strike="noStrike">
                <a:solidFill>
                  <a:srgbClr val="0070C0"/>
                </a:solidFill>
                <a:effectLst/>
                <a:latin typeface="+mn-lt"/>
              </a:rPr>
              <a:t> </a:t>
            </a:r>
            <a:br>
              <a:rPr lang="en-US" sz="2400">
                <a:solidFill>
                  <a:srgbClr val="0070C0"/>
                </a:solidFill>
                <a:latin typeface="+mn-lt"/>
              </a:rPr>
            </a:br>
            <a:r>
              <a:rPr lang="en-US" sz="2400" b="1" i="0" u="none" strike="noStrike">
                <a:solidFill>
                  <a:srgbClr val="0070C0"/>
                </a:solidFill>
                <a:effectLst/>
                <a:latin typeface="+mn-lt"/>
              </a:rPr>
              <a:t> MODEL DEVELOPMENT AND EVALUATION:</a:t>
            </a:r>
            <a:r>
              <a:rPr lang="en-US" sz="2400" b="0" i="0" u="none" strike="noStrike">
                <a:solidFill>
                  <a:srgbClr val="0070C0"/>
                </a:solidFill>
                <a:effectLst/>
                <a:latin typeface="+mn-lt"/>
              </a:rPr>
              <a:t> </a:t>
            </a:r>
            <a:br>
              <a:rPr lang="en-US" sz="2400" b="0" i="0" u="none" strike="noStrike">
                <a:solidFill>
                  <a:srgbClr val="0070C0"/>
                </a:solidFill>
                <a:effectLst/>
                <a:latin typeface="+mn-lt"/>
              </a:rPr>
            </a:br>
            <a:endParaRPr lang="en-US" sz="2400">
              <a:solidFill>
                <a:srgbClr val="0070C0"/>
              </a:solidFill>
              <a:latin typeface="+mn-lt"/>
            </a:endParaRPr>
          </a:p>
        </p:txBody>
      </p:sp>
      <p:sp>
        <p:nvSpPr>
          <p:cNvPr id="3" name="Content Placeholder 2">
            <a:extLst>
              <a:ext uri="{FF2B5EF4-FFF2-40B4-BE49-F238E27FC236}">
                <a16:creationId xmlns:a16="http://schemas.microsoft.com/office/drawing/2014/main" id="{1C849C75-4CE0-D222-E1D2-82284BF945C5}"/>
              </a:ext>
            </a:extLst>
          </p:cNvPr>
          <p:cNvSpPr>
            <a:spLocks noGrp="1"/>
          </p:cNvSpPr>
          <p:nvPr>
            <p:ph idx="1"/>
          </p:nvPr>
        </p:nvSpPr>
        <p:spPr>
          <a:xfrm>
            <a:off x="1478280" y="1697298"/>
            <a:ext cx="8513545" cy="5859378"/>
          </a:xfrm>
        </p:spPr>
        <p:txBody>
          <a:bodyPr>
            <a:normAutofit/>
          </a:bodyPr>
          <a:lstStyle/>
          <a:p>
            <a:pPr marL="0" indent="0" algn="l" rtl="0" fontAlgn="base">
              <a:buNone/>
            </a:pPr>
            <a:r>
              <a:rPr lang="en-US" sz="1800" b="1" i="0" u="none" strike="noStrike">
                <a:solidFill>
                  <a:srgbClr val="000000"/>
                </a:solidFill>
                <a:effectLst/>
                <a:latin typeface="Aptos" panose="020B0004020202020204" pitchFamily="34" charset="0"/>
              </a:rPr>
              <a:t>The following models were built, trained, and compared</a:t>
            </a:r>
            <a:r>
              <a:rPr lang="en-US" sz="1800" b="1" i="0" u="none" strike="noStrike">
                <a:effectLst/>
                <a:latin typeface="Aptos" panose="020B0004020202020204" pitchFamily="34" charset="0"/>
              </a:rPr>
              <a:t> to predict passenger satisfaction. </a:t>
            </a:r>
          </a:p>
          <a:p>
            <a:pPr marL="0" indent="0" algn="l" rtl="0" fontAlgn="base">
              <a:buNone/>
            </a:pPr>
            <a:endParaRPr lang="en-US" sz="1800" i="0" u="none" strike="noStrike">
              <a:effectLst/>
              <a:latin typeface="Aptos" panose="020B0004020202020204" pitchFamily="34" charset="0"/>
            </a:endParaRPr>
          </a:p>
          <a:p>
            <a:pPr algn="l" rtl="0" fontAlgn="base">
              <a:buFont typeface="Arial" panose="020B0604020202020204" pitchFamily="34" charset="0"/>
              <a:buChar char="•"/>
            </a:pPr>
            <a:r>
              <a:rPr lang="en-US" sz="1800" b="0" i="0" u="none" strike="noStrike">
                <a:effectLst/>
                <a:latin typeface="Aptos" panose="020B0004020202020204" pitchFamily="34" charset="0"/>
              </a:rPr>
              <a:t>Random Forest Classifier </a:t>
            </a:r>
          </a:p>
          <a:p>
            <a:pPr algn="l" rtl="0" fontAlgn="base">
              <a:buFont typeface="Arial" panose="020B0604020202020204" pitchFamily="34" charset="0"/>
              <a:buChar char="•"/>
            </a:pPr>
            <a:r>
              <a:rPr lang="en-US" sz="1800" b="0" i="0" u="none" strike="noStrike">
                <a:effectLst/>
                <a:latin typeface="Aptos" panose="020B0004020202020204" pitchFamily="34" charset="0"/>
              </a:rPr>
              <a:t>Logistic Regression </a:t>
            </a:r>
          </a:p>
          <a:p>
            <a:pPr algn="l" rtl="0" fontAlgn="base">
              <a:buFont typeface="Arial" panose="020B0604020202020204" pitchFamily="34" charset="0"/>
              <a:buChar char="•"/>
            </a:pPr>
            <a:r>
              <a:rPr lang="en-US" sz="1800" b="0" i="0" u="none" strike="noStrike">
                <a:effectLst/>
                <a:latin typeface="Aptos" panose="020B0004020202020204" pitchFamily="34" charset="0"/>
              </a:rPr>
              <a:t>Support Vector Classifier </a:t>
            </a:r>
          </a:p>
          <a:p>
            <a:pPr algn="l" rtl="0" fontAlgn="base">
              <a:buFont typeface="Arial" panose="020B0604020202020204" pitchFamily="34" charset="0"/>
              <a:buChar char="•"/>
            </a:pPr>
            <a:r>
              <a:rPr lang="en-US" sz="1800" b="0" i="0" u="none" strike="noStrike">
                <a:effectLst/>
                <a:latin typeface="Aptos" panose="020B0004020202020204" pitchFamily="34" charset="0"/>
              </a:rPr>
              <a:t>K Nearest Neighbors Classifier </a:t>
            </a:r>
          </a:p>
          <a:p>
            <a:pPr algn="l" rtl="0" fontAlgn="base">
              <a:buFont typeface="Arial" panose="020B0604020202020204" pitchFamily="34" charset="0"/>
              <a:buChar char="•"/>
            </a:pPr>
            <a:r>
              <a:rPr lang="en-US" sz="1800" b="0" i="0" u="none" strike="noStrike">
                <a:effectLst/>
                <a:latin typeface="Aptos" panose="020B0004020202020204" pitchFamily="34" charset="0"/>
              </a:rPr>
              <a:t>Naive Bayes Classifier </a:t>
            </a:r>
          </a:p>
          <a:p>
            <a:pPr algn="l" rtl="0" fontAlgn="base">
              <a:buFont typeface="Arial" panose="020B0604020202020204" pitchFamily="34" charset="0"/>
              <a:buChar char="•"/>
            </a:pPr>
            <a:r>
              <a:rPr lang="en-US" sz="1800" b="0" i="0" u="none" strike="noStrike">
                <a:effectLst/>
                <a:latin typeface="Aptos" panose="020B0004020202020204" pitchFamily="34" charset="0"/>
              </a:rPr>
              <a:t>Decision Tree </a:t>
            </a:r>
          </a:p>
          <a:p>
            <a:pPr algn="l" rtl="0" fontAlgn="base">
              <a:buFont typeface="Arial" panose="020B0604020202020204" pitchFamily="34" charset="0"/>
              <a:buChar char="•"/>
            </a:pPr>
            <a:r>
              <a:rPr lang="en-US" sz="1800" b="0" i="0" u="none" strike="noStrike">
                <a:effectLst/>
                <a:latin typeface="Aptos" panose="020B0004020202020204" pitchFamily="34" charset="0"/>
              </a:rPr>
              <a:t>Gradient Boosting Classifier </a:t>
            </a:r>
          </a:p>
          <a:p>
            <a:pPr algn="l" rtl="0" fontAlgn="base">
              <a:buFont typeface="Arial" panose="020B0604020202020204" pitchFamily="34" charset="0"/>
              <a:buChar char="•"/>
            </a:pPr>
            <a:r>
              <a:rPr lang="en-US" sz="1800" b="0" i="0" u="none" strike="noStrike">
                <a:effectLst/>
                <a:latin typeface="Aptos" panose="020B0004020202020204" pitchFamily="34" charset="0"/>
              </a:rPr>
              <a:t>XBG Classifier </a:t>
            </a:r>
          </a:p>
          <a:p>
            <a:pPr marL="0" indent="0" algn="l" rtl="0" fontAlgn="base">
              <a:buNone/>
            </a:pPr>
            <a:r>
              <a:rPr lang="en-US" sz="1800" b="0" i="0" u="none" strike="noStrike">
                <a:effectLst/>
                <a:latin typeface="Aptos" panose="020B0004020202020204" pitchFamily="34" charset="0"/>
              </a:rPr>
              <a:t> </a:t>
            </a:r>
            <a:endParaRPr lang="en-US" b="0" i="0" u="none" strike="noStrike">
              <a:effectLst/>
              <a:latin typeface="Segoe UI" panose="020B0502040204020203" pitchFamily="34" charset="0"/>
            </a:endParaRPr>
          </a:p>
          <a:p>
            <a:pPr marL="0" indent="0" algn="l" rtl="0" fontAlgn="base">
              <a:buNone/>
            </a:pPr>
            <a:endParaRPr lang="en-US" b="0" i="0" u="none" strike="noStrike">
              <a:effectLst/>
              <a:latin typeface="Segoe UI" panose="020B0502040204020203" pitchFamily="34" charset="0"/>
            </a:endParaRPr>
          </a:p>
          <a:p>
            <a:endParaRPr lang="en-US"/>
          </a:p>
        </p:txBody>
      </p:sp>
    </p:spTree>
    <p:extLst>
      <p:ext uri="{BB962C8B-B14F-4D97-AF65-F5344CB8AC3E}">
        <p14:creationId xmlns:p14="http://schemas.microsoft.com/office/powerpoint/2010/main" val="504856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49C75-4CE0-D222-E1D2-82284BF945C5}"/>
              </a:ext>
            </a:extLst>
          </p:cNvPr>
          <p:cNvSpPr>
            <a:spLocks noGrp="1"/>
          </p:cNvSpPr>
          <p:nvPr>
            <p:ph idx="1"/>
          </p:nvPr>
        </p:nvSpPr>
        <p:spPr>
          <a:xfrm>
            <a:off x="1072688" y="1348050"/>
            <a:ext cx="10046623" cy="5859378"/>
          </a:xfrm>
        </p:spPr>
        <p:txBody>
          <a:bodyPr>
            <a:normAutofit/>
          </a:bodyPr>
          <a:lstStyle/>
          <a:p>
            <a:pPr marL="0" indent="0" algn="l" rtl="0" fontAlgn="base">
              <a:buNone/>
            </a:pPr>
            <a:r>
              <a:rPr lang="en-US" sz="1800" b="0" i="0" u="none" strike="noStrike">
                <a:effectLst/>
              </a:rPr>
              <a:t> </a:t>
            </a:r>
          </a:p>
          <a:p>
            <a:pPr marL="0" indent="0" algn="l" rtl="0" fontAlgn="base">
              <a:buNone/>
            </a:pPr>
            <a:r>
              <a:rPr lang="en-US" sz="1800" b="1" i="0" u="none" strike="noStrike">
                <a:effectLst/>
              </a:rPr>
              <a:t>Applied four techniques: </a:t>
            </a:r>
          </a:p>
          <a:p>
            <a:pPr algn="l" rtl="0" fontAlgn="base">
              <a:buFont typeface="Arial" panose="020B0604020202020204" pitchFamily="34" charset="0"/>
              <a:buChar char="•"/>
            </a:pPr>
            <a:r>
              <a:rPr lang="en-US" sz="1800" b="0" i="0" u="none" strike="noStrike">
                <a:solidFill>
                  <a:srgbClr val="000000"/>
                </a:solidFill>
                <a:effectLst/>
              </a:rPr>
              <a:t>Scaling: Applied Standard Scaler. </a:t>
            </a:r>
            <a:endParaRPr lang="en-US" sz="1800" b="0" i="0" u="none" strike="noStrike">
              <a:effectLst/>
            </a:endParaRPr>
          </a:p>
          <a:p>
            <a:pPr algn="l" rtl="0" fontAlgn="base">
              <a:buFont typeface="Arial" panose="020B0604020202020204" pitchFamily="34" charset="0"/>
              <a:buChar char="•"/>
            </a:pPr>
            <a:r>
              <a:rPr lang="en-US" sz="1800" b="0" i="0" u="none" strike="noStrike">
                <a:solidFill>
                  <a:srgbClr val="000000"/>
                </a:solidFill>
                <a:effectLst/>
              </a:rPr>
              <a:t>Without applying Scaling </a:t>
            </a:r>
            <a:endParaRPr lang="en-US" sz="1800" b="0" i="0" u="none" strike="noStrike">
              <a:effectLst/>
            </a:endParaRPr>
          </a:p>
          <a:p>
            <a:pPr algn="l" rtl="0" fontAlgn="base">
              <a:buFont typeface="Arial" panose="020B0604020202020204" pitchFamily="34" charset="0"/>
              <a:buChar char="•"/>
            </a:pPr>
            <a:r>
              <a:rPr lang="en-US" sz="1800" b="0" i="0" u="none" strike="noStrike">
                <a:solidFill>
                  <a:srgbClr val="000000"/>
                </a:solidFill>
                <a:effectLst/>
              </a:rPr>
              <a:t>Outliers Removal: Used IQR technique to detect and remove outliers.  </a:t>
            </a:r>
            <a:endParaRPr lang="en-US" sz="1800" b="0" i="0" u="none" strike="noStrike">
              <a:effectLst/>
            </a:endParaRPr>
          </a:p>
          <a:p>
            <a:pPr algn="l" rtl="0" fontAlgn="base">
              <a:buFont typeface="Arial" panose="020B0604020202020204" pitchFamily="34" charset="0"/>
              <a:buChar char="•"/>
            </a:pPr>
            <a:r>
              <a:rPr lang="en-US" sz="1800" b="0" i="0" u="none" strike="noStrike">
                <a:solidFill>
                  <a:srgbClr val="000000"/>
                </a:solidFill>
                <a:effectLst/>
              </a:rPr>
              <a:t>Log Transformation: Used </a:t>
            </a:r>
            <a:r>
              <a:rPr lang="en-US" sz="1600" b="1" i="0" u="none" strike="noStrike">
                <a:solidFill>
                  <a:srgbClr val="000000"/>
                </a:solidFill>
                <a:effectLst/>
                <a:latin typeface="Menlo" panose="020B0609030804020204" pitchFamily="49" charset="0"/>
                <a:ea typeface="Menlo" panose="020B0609030804020204" pitchFamily="49" charset="0"/>
                <a:cs typeface="Menlo" panose="020B0609030804020204" pitchFamily="49" charset="0"/>
              </a:rPr>
              <a:t>np.log1p() </a:t>
            </a:r>
            <a:endParaRPr lang="en-US" sz="1600" b="1" i="0" u="none" strike="noStrike">
              <a:effectLst/>
              <a:latin typeface="Menlo" panose="020B0609030804020204" pitchFamily="49" charset="0"/>
              <a:ea typeface="Menlo" panose="020B0609030804020204" pitchFamily="49" charset="0"/>
              <a:cs typeface="Menlo" panose="020B0609030804020204" pitchFamily="49" charset="0"/>
            </a:endParaRPr>
          </a:p>
          <a:p>
            <a:pPr marL="0" indent="0" algn="l" rtl="0" fontAlgn="base">
              <a:buNone/>
            </a:pPr>
            <a:endParaRPr lang="en-US" sz="1800" b="0" i="0" u="none" strike="noStrike">
              <a:solidFill>
                <a:srgbClr val="000000"/>
              </a:solidFill>
              <a:effectLst/>
              <a:highlight>
                <a:srgbClr val="FFFFFF"/>
              </a:highlight>
            </a:endParaRPr>
          </a:p>
          <a:p>
            <a:pPr marL="0" indent="0" algn="l" rtl="0" fontAlgn="base">
              <a:buNone/>
            </a:pPr>
            <a:r>
              <a:rPr lang="en-US" sz="1800" b="0" i="0" u="none" strike="noStrike">
                <a:solidFill>
                  <a:srgbClr val="000000"/>
                </a:solidFill>
                <a:effectLst/>
                <a:highlight>
                  <a:srgbClr val="FFFFFF"/>
                </a:highlight>
              </a:rPr>
              <a:t>After splitting ,</a:t>
            </a:r>
            <a:r>
              <a:rPr lang="en-US" sz="1800" b="0" i="0" u="none" strike="noStrike">
                <a:effectLst/>
                <a:highlight>
                  <a:srgbClr val="FFFFFF"/>
                </a:highlight>
              </a:rPr>
              <a:t> each model is fitted by using </a:t>
            </a:r>
            <a:r>
              <a:rPr lang="en-US" sz="1600" b="1" u="none" strike="noStrike" err="1">
                <a:effectLst/>
                <a:highlight>
                  <a:srgbClr val="FFFFFF"/>
                </a:highlight>
                <a:latin typeface="Menlo" panose="020B0609030804020204" pitchFamily="49" charset="0"/>
                <a:ea typeface="Menlo" panose="020B0609030804020204" pitchFamily="49" charset="0"/>
                <a:cs typeface="Menlo" panose="020B0609030804020204" pitchFamily="49" charset="0"/>
              </a:rPr>
              <a:t>model.fit</a:t>
            </a:r>
            <a:r>
              <a:rPr lang="en-US" sz="1600" b="1" u="none" strike="noStrike">
                <a:effectLst/>
                <a:highlight>
                  <a:srgbClr val="FFFFFF"/>
                </a:highlight>
                <a:latin typeface="Menlo" panose="020B0609030804020204" pitchFamily="49" charset="0"/>
                <a:ea typeface="Menlo" panose="020B0609030804020204" pitchFamily="49" charset="0"/>
                <a:cs typeface="Menlo" panose="020B0609030804020204" pitchFamily="49" charset="0"/>
              </a:rPr>
              <a:t>(X_train and </a:t>
            </a:r>
            <a:r>
              <a:rPr lang="en-US" sz="1600" b="1" u="none" strike="noStrike" err="1">
                <a:effectLst/>
                <a:highlight>
                  <a:srgbClr val="FFFFFF"/>
                </a:highlight>
                <a:latin typeface="Menlo" panose="020B0609030804020204" pitchFamily="49" charset="0"/>
                <a:ea typeface="Menlo" panose="020B0609030804020204" pitchFamily="49" charset="0"/>
                <a:cs typeface="Menlo" panose="020B0609030804020204" pitchFamily="49" charset="0"/>
              </a:rPr>
              <a:t>y_train</a:t>
            </a:r>
            <a:r>
              <a:rPr lang="en-US" sz="1600" b="1" u="none" strike="noStrike">
                <a:effectLst/>
                <a:highlight>
                  <a:srgbClr val="FFFFFF"/>
                </a:highlight>
                <a:latin typeface="Menlo" panose="020B0609030804020204" pitchFamily="49" charset="0"/>
                <a:ea typeface="Menlo" panose="020B0609030804020204" pitchFamily="49" charset="0"/>
                <a:cs typeface="Menlo" panose="020B0609030804020204" pitchFamily="49" charset="0"/>
              </a:rPr>
              <a:t>) </a:t>
            </a:r>
          </a:p>
          <a:p>
            <a:pPr marL="0" indent="0" algn="l" rtl="0" fontAlgn="base">
              <a:buNone/>
            </a:pPr>
            <a:r>
              <a:rPr lang="en-US" sz="1800" b="0" i="0" u="none" strike="noStrike">
                <a:effectLst/>
                <a:highlight>
                  <a:srgbClr val="FFFFFF"/>
                </a:highlight>
              </a:rPr>
              <a:t>The predictions are saved for the testing data labels by using  </a:t>
            </a:r>
            <a:r>
              <a:rPr lang="en-US" sz="1600" b="1" u="none" strike="noStrike" err="1">
                <a:effectLst/>
                <a:highlight>
                  <a:srgbClr val="FFFFFF"/>
                </a:highlight>
                <a:latin typeface="Menlo" panose="020B0609030804020204" pitchFamily="49" charset="0"/>
                <a:ea typeface="Menlo" panose="020B0609030804020204" pitchFamily="49" charset="0"/>
                <a:cs typeface="Menlo" panose="020B0609030804020204" pitchFamily="49" charset="0"/>
              </a:rPr>
              <a:t>model.predict</a:t>
            </a:r>
            <a:r>
              <a:rPr lang="en-US" sz="1600" b="1" u="none" strike="noStrike">
                <a:effectLst/>
                <a:highlight>
                  <a:srgbClr val="FFFFFF"/>
                </a:highlight>
                <a:latin typeface="Menlo" panose="020B0609030804020204" pitchFamily="49" charset="0"/>
                <a:ea typeface="Menlo" panose="020B0609030804020204" pitchFamily="49" charset="0"/>
                <a:cs typeface="Menlo" panose="020B0609030804020204" pitchFamily="49" charset="0"/>
              </a:rPr>
              <a:t>(</a:t>
            </a:r>
            <a:r>
              <a:rPr lang="en-US" sz="1600" b="1" u="none" strike="noStrike" err="1">
                <a:effectLst/>
                <a:highlight>
                  <a:srgbClr val="FFFFFF"/>
                </a:highlight>
                <a:latin typeface="Menlo" panose="020B0609030804020204" pitchFamily="49" charset="0"/>
                <a:ea typeface="Menlo" panose="020B0609030804020204" pitchFamily="49" charset="0"/>
                <a:cs typeface="Menlo" panose="020B0609030804020204" pitchFamily="49" charset="0"/>
              </a:rPr>
              <a:t>X_test</a:t>
            </a:r>
            <a:r>
              <a:rPr lang="en-US" sz="1600" b="1" u="none" strike="noStrike">
                <a:effectLst/>
                <a:highlight>
                  <a:srgbClr val="FFFFFF"/>
                </a:highlight>
                <a:latin typeface="Menlo" panose="020B0609030804020204" pitchFamily="49" charset="0"/>
                <a:ea typeface="Menlo" panose="020B0609030804020204" pitchFamily="49" charset="0"/>
                <a:cs typeface="Menlo" panose="020B0609030804020204" pitchFamily="49" charset="0"/>
              </a:rPr>
              <a:t>) </a:t>
            </a:r>
            <a:r>
              <a:rPr lang="en-US" sz="1800" b="0" i="0" u="none" strike="noStrike">
                <a:effectLst/>
                <a:highlight>
                  <a:srgbClr val="FFFFFF"/>
                </a:highlight>
              </a:rPr>
              <a:t>  </a:t>
            </a:r>
          </a:p>
          <a:p>
            <a:pPr marL="0" indent="0" algn="l" rtl="0" fontAlgn="base">
              <a:buNone/>
            </a:pPr>
            <a:r>
              <a:rPr lang="en-US" sz="1800" b="0" i="0" u="none" strike="noStrike">
                <a:effectLst/>
                <a:highlight>
                  <a:srgbClr val="FFFFFF"/>
                </a:highlight>
              </a:rPr>
              <a:t>Evaluated all the models using appropriate metrics such as accuracy score, classification report(precision, recall, f1 score), confusion matrix, and ROC-AUC. </a:t>
            </a:r>
          </a:p>
          <a:p>
            <a:pPr marL="0" indent="0" algn="l" rtl="0" fontAlgn="base">
              <a:buNone/>
            </a:pPr>
            <a:r>
              <a:rPr lang="en-US" sz="1800" b="0" i="0" u="none" strike="noStrike">
                <a:effectLst/>
              </a:rPr>
              <a:t>Compared the performance of the different models to identify the best perming model</a:t>
            </a:r>
          </a:p>
          <a:p>
            <a:endParaRPr lang="en-US"/>
          </a:p>
        </p:txBody>
      </p:sp>
      <p:sp>
        <p:nvSpPr>
          <p:cNvPr id="7" name="Title 1">
            <a:extLst>
              <a:ext uri="{FF2B5EF4-FFF2-40B4-BE49-F238E27FC236}">
                <a16:creationId xmlns:a16="http://schemas.microsoft.com/office/drawing/2014/main" id="{87E23DFB-907F-BB6F-0014-E5824B287DB0}"/>
              </a:ext>
            </a:extLst>
          </p:cNvPr>
          <p:cNvSpPr>
            <a:spLocks noGrp="1"/>
          </p:cNvSpPr>
          <p:nvPr>
            <p:ph type="title"/>
          </p:nvPr>
        </p:nvSpPr>
        <p:spPr>
          <a:xfrm>
            <a:off x="838200" y="597741"/>
            <a:ext cx="10515600" cy="453022"/>
          </a:xfrm>
        </p:spPr>
        <p:txBody>
          <a:bodyPr>
            <a:noAutofit/>
          </a:bodyPr>
          <a:lstStyle/>
          <a:p>
            <a:pPr algn="ctr" rtl="0" fontAlgn="base"/>
            <a:r>
              <a:rPr lang="en-US" sz="2400" b="0" i="0" u="none" strike="noStrike">
                <a:solidFill>
                  <a:srgbClr val="0070C0"/>
                </a:solidFill>
                <a:effectLst/>
                <a:latin typeface="+mn-lt"/>
              </a:rPr>
              <a:t> </a:t>
            </a:r>
            <a:br>
              <a:rPr lang="en-US" sz="2400" b="0" i="0" u="none" strike="noStrike">
                <a:solidFill>
                  <a:srgbClr val="0070C0"/>
                </a:solidFill>
                <a:effectLst/>
                <a:latin typeface="+mn-lt"/>
              </a:rPr>
            </a:br>
            <a:r>
              <a:rPr lang="en-US" sz="2400" b="0" i="0" u="none" strike="noStrike">
                <a:solidFill>
                  <a:srgbClr val="0070C0"/>
                </a:solidFill>
                <a:effectLst/>
                <a:latin typeface="+mn-lt"/>
              </a:rPr>
              <a:t> </a:t>
            </a:r>
            <a:br>
              <a:rPr lang="en-US" sz="2400">
                <a:solidFill>
                  <a:srgbClr val="0070C0"/>
                </a:solidFill>
                <a:latin typeface="+mn-lt"/>
              </a:rPr>
            </a:br>
            <a:r>
              <a:rPr lang="en-US" sz="2400" b="1" i="0" u="none" strike="noStrike">
                <a:solidFill>
                  <a:srgbClr val="0070C0"/>
                </a:solidFill>
                <a:effectLst/>
                <a:latin typeface="+mn-lt"/>
              </a:rPr>
              <a:t> MODEL DEVELOPMENT AND EVALUATION:</a:t>
            </a:r>
            <a:r>
              <a:rPr lang="en-US" sz="2400" b="0" i="0" u="none" strike="noStrike">
                <a:solidFill>
                  <a:srgbClr val="0070C0"/>
                </a:solidFill>
                <a:effectLst/>
                <a:latin typeface="+mn-lt"/>
              </a:rPr>
              <a:t> </a:t>
            </a:r>
            <a:br>
              <a:rPr lang="en-US" sz="2400" b="0" i="0" u="none" strike="noStrike">
                <a:solidFill>
                  <a:srgbClr val="0070C0"/>
                </a:solidFill>
                <a:effectLst/>
                <a:latin typeface="+mn-lt"/>
              </a:rPr>
            </a:br>
            <a:endParaRPr lang="en-US" sz="2400">
              <a:solidFill>
                <a:srgbClr val="0070C0"/>
              </a:solidFill>
              <a:latin typeface="+mn-lt"/>
            </a:endParaRPr>
          </a:p>
        </p:txBody>
      </p:sp>
    </p:spTree>
    <p:extLst>
      <p:ext uri="{BB962C8B-B14F-4D97-AF65-F5344CB8AC3E}">
        <p14:creationId xmlns:p14="http://schemas.microsoft.com/office/powerpoint/2010/main" val="1566647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D339D6-E5F9-D87D-C36E-61CC8959947B}"/>
              </a:ext>
            </a:extLst>
          </p:cNvPr>
          <p:cNvSpPr>
            <a:spLocks noGrp="1"/>
          </p:cNvSpPr>
          <p:nvPr>
            <p:ph idx="1"/>
          </p:nvPr>
        </p:nvSpPr>
        <p:spPr>
          <a:xfrm>
            <a:off x="838200" y="397042"/>
            <a:ext cx="10515600" cy="5779921"/>
          </a:xfrm>
        </p:spPr>
        <p:txBody>
          <a:bodyPr>
            <a:normAutofit/>
          </a:bodyPr>
          <a:lstStyle/>
          <a:p>
            <a:pPr marL="0" indent="0" algn="l" rtl="0" fontAlgn="base">
              <a:buNone/>
            </a:pPr>
            <a:endParaRPr lang="en-US" sz="1800" b="0" i="0" u="none" strike="noStrike">
              <a:effectLst/>
            </a:endParaRPr>
          </a:p>
          <a:p>
            <a:pPr marL="0" indent="0" algn="l" rtl="0" fontAlgn="base">
              <a:buNone/>
            </a:pPr>
            <a:r>
              <a:rPr lang="en-US" sz="1800" b="1" i="0" u="none" strike="noStrike">
                <a:effectLst/>
                <a:highlight>
                  <a:srgbClr val="FFFFFF"/>
                </a:highlight>
              </a:rPr>
              <a:t>  </a:t>
            </a:r>
          </a:p>
          <a:p>
            <a:pPr marL="0" indent="0" algn="l" rtl="0" fontAlgn="base">
              <a:buNone/>
            </a:pPr>
            <a:endParaRPr lang="en-US" sz="1800" b="1">
              <a:highlight>
                <a:srgbClr val="FFFFFF"/>
              </a:highlight>
            </a:endParaRPr>
          </a:p>
          <a:p>
            <a:pPr marL="0" indent="0" algn="l" rtl="0" fontAlgn="base">
              <a:buNone/>
            </a:pPr>
            <a:endParaRPr lang="en-US" sz="1800" b="1" i="0" u="none" strike="noStrike">
              <a:effectLst/>
              <a:highlight>
                <a:srgbClr val="FFFFFF"/>
              </a:highlight>
            </a:endParaRPr>
          </a:p>
          <a:p>
            <a:pPr marL="0" indent="0" algn="l" rtl="0" fontAlgn="base">
              <a:buNone/>
            </a:pPr>
            <a:r>
              <a:rPr lang="en-US" sz="1800" b="1" i="0" u="none" strike="noStrike">
                <a:effectLst/>
                <a:highlight>
                  <a:srgbClr val="FFFFFF"/>
                </a:highlight>
              </a:rPr>
              <a:t>  MODEL OPTIMIZATION:</a:t>
            </a:r>
            <a:r>
              <a:rPr lang="en-US" sz="1800" b="0" i="0" u="none" strike="noStrike">
                <a:effectLst/>
                <a:highlight>
                  <a:srgbClr val="FFFFFF"/>
                </a:highlight>
              </a:rPr>
              <a:t> </a:t>
            </a:r>
          </a:p>
          <a:p>
            <a:pPr algn="l" rtl="0" fontAlgn="base">
              <a:buFont typeface="Arial" panose="020B0604020202020204" pitchFamily="34" charset="0"/>
              <a:buChar char="•"/>
            </a:pPr>
            <a:r>
              <a:rPr lang="en-US" sz="1800" b="0" i="0" u="none" strike="noStrike">
                <a:solidFill>
                  <a:srgbClr val="000000"/>
                </a:solidFill>
                <a:effectLst/>
                <a:highlight>
                  <a:srgbClr val="FFFFFF"/>
                </a:highlight>
              </a:rPr>
              <a:t>Hyperparameter tuning was performed using Grid Search on the XGBoost Classifier, resulting in improved accuracy. </a:t>
            </a:r>
          </a:p>
          <a:p>
            <a:pPr marL="0" indent="0" algn="l" rtl="0" fontAlgn="base">
              <a:buNone/>
            </a:pPr>
            <a:endParaRPr lang="en-US" sz="1800" b="0" i="0" u="none" strike="noStrike">
              <a:effectLst/>
              <a:highlight>
                <a:srgbClr val="FFFFFF"/>
              </a:highlight>
            </a:endParaRPr>
          </a:p>
          <a:p>
            <a:pPr marL="0" indent="0" algn="l" rtl="0" fontAlgn="base">
              <a:buNone/>
            </a:pPr>
            <a:endParaRPr lang="en-US" sz="1800">
              <a:highlight>
                <a:srgbClr val="FFFFFF"/>
              </a:highlight>
            </a:endParaRPr>
          </a:p>
          <a:p>
            <a:pPr marL="0" indent="0" algn="l" rtl="0" fontAlgn="base">
              <a:buNone/>
            </a:pPr>
            <a:r>
              <a:rPr lang="en-US" sz="1800" b="1" i="0" u="none" strike="noStrike">
                <a:solidFill>
                  <a:srgbClr val="000000"/>
                </a:solidFill>
                <a:effectLst/>
              </a:rPr>
              <a:t>FEATURE IMPORTANCE:</a:t>
            </a:r>
            <a:r>
              <a:rPr lang="en-US" sz="1800" b="0" i="0" u="none" strike="noStrike">
                <a:solidFill>
                  <a:srgbClr val="000000"/>
                </a:solidFill>
                <a:effectLst/>
              </a:rPr>
              <a:t> </a:t>
            </a:r>
            <a:endParaRPr lang="en-US" sz="1800" b="0" i="0" u="none" strike="noStrike">
              <a:effectLst/>
            </a:endParaRPr>
          </a:p>
          <a:p>
            <a:pPr algn="l" rtl="0" fontAlgn="base">
              <a:buFont typeface="Arial" panose="020B0604020202020204" pitchFamily="34" charset="0"/>
              <a:buChar char="•"/>
            </a:pPr>
            <a:r>
              <a:rPr lang="en-US" sz="1800" b="0" i="0" u="none" strike="noStrike">
                <a:solidFill>
                  <a:srgbClr val="000000"/>
                </a:solidFill>
                <a:effectLst/>
              </a:rPr>
              <a:t>Used feature importance function from XGBoost to identify the most important features. </a:t>
            </a:r>
            <a:endParaRPr lang="en-US" sz="1800" b="0" i="0" u="none" strike="noStrike">
              <a:effectLst/>
            </a:endParaRPr>
          </a:p>
          <a:p>
            <a:pPr marL="0" indent="0" algn="l" rtl="0" fontAlgn="base">
              <a:buNone/>
            </a:pPr>
            <a:r>
              <a:rPr lang="en-US" sz="2800" b="0" i="0" u="none" strike="noStrike">
                <a:effectLst/>
                <a:latin typeface="Aptos" panose="020B0004020202020204" pitchFamily="34" charset="0"/>
              </a:rPr>
              <a:t> </a:t>
            </a:r>
            <a:endParaRPr lang="en-US" b="0" i="0" u="none" strike="noStrike">
              <a:effectLst/>
              <a:latin typeface="Segoe UI" panose="020B0502040204020203" pitchFamily="34" charset="0"/>
            </a:endParaRPr>
          </a:p>
          <a:p>
            <a:endParaRPr lang="en-US"/>
          </a:p>
        </p:txBody>
      </p:sp>
    </p:spTree>
    <p:extLst>
      <p:ext uri="{BB962C8B-B14F-4D97-AF65-F5344CB8AC3E}">
        <p14:creationId xmlns:p14="http://schemas.microsoft.com/office/powerpoint/2010/main" val="3114961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irplane shadow over forest">
            <a:extLst>
              <a:ext uri="{FF2B5EF4-FFF2-40B4-BE49-F238E27FC236}">
                <a16:creationId xmlns:a16="http://schemas.microsoft.com/office/drawing/2014/main" id="{67C10A56-65B3-BA96-B436-D31CC0D0204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6000"/>
                    </a14:imgEffect>
                  </a14:imgLayer>
                </a14:imgProps>
              </a:ext>
            </a:extLst>
          </a:blip>
          <a:srcRect l="6433" t="1" r="-1" b="21053"/>
          <a:stretch/>
        </p:blipFill>
        <p:spPr>
          <a:xfrm>
            <a:off x="0" y="0"/>
            <a:ext cx="12192000" cy="6858000"/>
          </a:xfrm>
          <a:prstGeom prst="rect">
            <a:avLst/>
          </a:prstGeom>
          <a:effectLst>
            <a:outerShdw blurRad="50800" dist="50800" dir="5400000" algn="ctr" rotWithShape="0">
              <a:srgbClr val="000000"/>
            </a:outerShdw>
          </a:effectLst>
        </p:spPr>
      </p:pic>
      <p:sp>
        <p:nvSpPr>
          <p:cNvPr id="2" name="Title 1">
            <a:extLst>
              <a:ext uri="{FF2B5EF4-FFF2-40B4-BE49-F238E27FC236}">
                <a16:creationId xmlns:a16="http://schemas.microsoft.com/office/drawing/2014/main" id="{220A3CA9-0955-3B75-A70B-2DAAD3C100F0}"/>
              </a:ext>
            </a:extLst>
          </p:cNvPr>
          <p:cNvSpPr>
            <a:spLocks noGrp="1"/>
          </p:cNvSpPr>
          <p:nvPr>
            <p:ph type="title"/>
          </p:nvPr>
        </p:nvSpPr>
        <p:spPr>
          <a:xfrm>
            <a:off x="2700556" y="2766218"/>
            <a:ext cx="10515600" cy="1325563"/>
          </a:xfrm>
          <a:effectLst/>
        </p:spPr>
        <p:txBody>
          <a:bodyPr/>
          <a:lstStyle/>
          <a:p>
            <a:pPr algn="ctr"/>
            <a:r>
              <a:rPr lang="en-US" b="1">
                <a:solidFill>
                  <a:schemeClr val="bg1"/>
                </a:solidFill>
              </a:rPr>
              <a:t>DATA EXPLORATION</a:t>
            </a:r>
          </a:p>
        </p:txBody>
      </p:sp>
    </p:spTree>
    <p:extLst>
      <p:ext uri="{BB962C8B-B14F-4D97-AF65-F5344CB8AC3E}">
        <p14:creationId xmlns:p14="http://schemas.microsoft.com/office/powerpoint/2010/main" val="316959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1634</Words>
  <Application>Microsoft Macintosh PowerPoint</Application>
  <PresentationFormat>Widescreen</PresentationFormat>
  <Paragraphs>189</Paragraphs>
  <Slides>33</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Yu Mincho</vt:lpstr>
      <vt:lpstr>Aptos</vt:lpstr>
      <vt:lpstr>Aptos Display</vt:lpstr>
      <vt:lpstr>Arial</vt:lpstr>
      <vt:lpstr>Menlo</vt:lpstr>
      <vt:lpstr>Segoe UI</vt:lpstr>
      <vt:lpstr>Symbol</vt:lpstr>
      <vt:lpstr>Times New Roman</vt:lpstr>
      <vt:lpstr>Office Theme</vt:lpstr>
      <vt:lpstr>            Airline Satisfaction Survey Machine Learning Project   Apeksha Ingole, Samuel Klein </vt:lpstr>
      <vt:lpstr>Customer Satisfaction Importance</vt:lpstr>
      <vt:lpstr>DATA PREPROCESSING</vt:lpstr>
      <vt:lpstr>PowerPoint Presentation</vt:lpstr>
      <vt:lpstr>PowerPoint Presentation</vt:lpstr>
      <vt:lpstr>     MODEL DEVELOPMENT AND EVALUATION:  </vt:lpstr>
      <vt:lpstr>     MODEL DEVELOPMENT AND EVALUATION:  </vt:lpstr>
      <vt:lpstr>PowerPoint Presentation</vt:lpstr>
      <vt:lpstr>DATA EXPLORATION</vt:lpstr>
      <vt:lpstr>PowerPoint Presentation</vt:lpstr>
      <vt:lpstr>PowerPoint Presentation</vt:lpstr>
      <vt:lpstr>PowerPoint Presentation</vt:lpstr>
      <vt:lpstr>MACHINE LEARNING</vt:lpstr>
      <vt:lpstr> Applied Standard Scaler function on all models.  XGBoost Classifier is the best performing model.       Scaling advantages:  1. Enhanced Model Performance   2. Improved Convergence Speed   3.Equal Contribution of Features: Without standardization, features with larger scales might dominate the learning process, leading to biased results.    </vt:lpstr>
      <vt:lpstr> Compared to model performance with scaling technique, four models showed reduced performance while other models were not affected.  XGBoost Classifier is still best performing model indicating insensitive to scaling.  Models were found which were sensitive to scaling: -  Logistic Regression -  K-Nearest Neighbors -  Support Vector Machine -  Naive Bayes Classifier</vt:lpstr>
      <vt:lpstr>Used IQR technique to detect and remove outliers.   Four columns had outliers as follows: Number of outliers in Flight Distance: 2847 Number of outliers in Checkin service: 16059 Number of outliers in Departure Delay in Minutes: 17970 Number of outliers in Arrival Delay in Minutes: 17492  Original dataframe rows: 129880 Dataframe rows after removing outliers: 82637   </vt:lpstr>
      <vt:lpstr>PowerPoint Presentation</vt:lpstr>
      <vt:lpstr>Compared to model performance with scaling technique, all models showed decrease in performance.   Random Forest is best performing model followed by XGBoost classifier.</vt:lpstr>
      <vt:lpstr>Outliers can be data errors or natural values in real world. Considering this dataset, we think outliers in this dataset are values we can get in real world.   The difference between 129880 and 82637 is approximately 36.37% of 129880.  When we removed outliers, we also lost a chunk of data that impacted our modal performance.</vt:lpstr>
      <vt:lpstr>PowerPoint Presentation</vt:lpstr>
      <vt:lpstr>PowerPoint Presentation</vt:lpstr>
      <vt:lpstr>PowerPoint Presentation</vt:lpstr>
      <vt:lpstr>Compared to model performance with scaling techique, all models showed increase in performance. XGBoost Classifier is  best performing model. Although there was minimal difference between accuracy scores (96.40% and 96.37%) between XGBoost Classifier and Random Forest, XGBoost Classifier had an edge over Random Forest in training time speed.</vt:lpstr>
      <vt:lpstr>PowerPoint Presentation</vt:lpstr>
      <vt:lpstr>The best performing model we found is the XGBoost Classifier:</vt:lpstr>
      <vt:lpstr>Measuring Model Performance by ROC-AUC: </vt:lpstr>
      <vt:lpstr>PowerPoint Presentation</vt:lpstr>
      <vt:lpstr>Model Performance by ROC-AUC: </vt:lpstr>
      <vt:lpstr>PowerPoint Presentation</vt:lpstr>
      <vt:lpstr>PowerPoint Presentation</vt:lpstr>
      <vt:lpstr>FEATURE IMPORTANCE: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Airline Satisfaction Survey Prediction                                      Machine Learning Project    </dc:title>
  <dc:creator>A Jadhav</dc:creator>
  <cp:lastModifiedBy>Samuel Klein</cp:lastModifiedBy>
  <cp:revision>1</cp:revision>
  <dcterms:created xsi:type="dcterms:W3CDTF">2024-06-06T21:31:22Z</dcterms:created>
  <dcterms:modified xsi:type="dcterms:W3CDTF">2024-06-07T02:19:48Z</dcterms:modified>
</cp:coreProperties>
</file>